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56" r:id="rId2"/>
    <p:sldId id="257" r:id="rId3"/>
    <p:sldId id="258" r:id="rId4"/>
    <p:sldId id="259" r:id="rId5"/>
    <p:sldId id="260" r:id="rId6"/>
    <p:sldId id="261" r:id="rId7"/>
    <p:sldId id="282" r:id="rId8"/>
    <p:sldId id="262" r:id="rId9"/>
    <p:sldId id="296" r:id="rId10"/>
    <p:sldId id="291" r:id="rId11"/>
    <p:sldId id="302" r:id="rId12"/>
    <p:sldId id="292" r:id="rId13"/>
    <p:sldId id="293" r:id="rId14"/>
    <p:sldId id="294" r:id="rId15"/>
    <p:sldId id="303" r:id="rId16"/>
    <p:sldId id="299" r:id="rId17"/>
    <p:sldId id="265" r:id="rId18"/>
    <p:sldId id="285" r:id="rId19"/>
    <p:sldId id="286" r:id="rId20"/>
    <p:sldId id="287" r:id="rId21"/>
    <p:sldId id="290" r:id="rId22"/>
    <p:sldId id="263" r:id="rId23"/>
    <p:sldId id="266" r:id="rId24"/>
    <p:sldId id="301" r:id="rId25"/>
    <p:sldId id="300" r:id="rId26"/>
    <p:sldId id="267" r:id="rId27"/>
    <p:sldId id="268" r:id="rId28"/>
    <p:sldId id="269" r:id="rId29"/>
    <p:sldId id="270" r:id="rId30"/>
    <p:sldId id="271" r:id="rId31"/>
    <p:sldId id="272" r:id="rId32"/>
    <p:sldId id="273" r:id="rId33"/>
    <p:sldId id="274" r:id="rId34"/>
    <p:sldId id="275" r:id="rId35"/>
    <p:sldId id="298" r:id="rId36"/>
    <p:sldId id="297" r:id="rId3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1530" y="-3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26642B-B23B-4A55-83A8-22BAAEEF410C}" type="datetimeFigureOut">
              <a:rPr lang="zh-TW" altLang="en-US" smtClean="0"/>
              <a:pPr/>
              <a:t>2012/6/25</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51FCC5-9206-43D9-8FED-6F3AB05D141A}" type="slidenum">
              <a:rPr lang="zh-TW" altLang="en-US" smtClean="0"/>
              <a:pPr/>
              <a:t>‹#›</a:t>
            </a:fld>
            <a:endParaRPr lang="zh-TW" altLang="en-US"/>
          </a:p>
        </p:txBody>
      </p:sp>
    </p:spTree>
    <p:extLst>
      <p:ext uri="{BB962C8B-B14F-4D97-AF65-F5344CB8AC3E}">
        <p14:creationId xmlns:p14="http://schemas.microsoft.com/office/powerpoint/2010/main" val="17712108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4C31B3-5E42-44EB-8F59-3E1E0BCA7EEA}" type="datetimeFigureOut">
              <a:rPr lang="zh-TW" altLang="en-US" smtClean="0"/>
              <a:pPr/>
              <a:t>2012/6/25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80F9A0-605A-4DF6-89BD-893044E53D54}" type="slidenum">
              <a:rPr lang="zh-TW" altLang="en-US" smtClean="0"/>
              <a:pPr/>
              <a:t>‹#›</a:t>
            </a:fld>
            <a:endParaRPr lang="zh-TW" altLang="en-US"/>
          </a:p>
        </p:txBody>
      </p:sp>
    </p:spTree>
    <p:extLst>
      <p:ext uri="{BB962C8B-B14F-4D97-AF65-F5344CB8AC3E}">
        <p14:creationId xmlns:p14="http://schemas.microsoft.com/office/powerpoint/2010/main" val="4921938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2E80F9A0-605A-4DF6-89BD-893044E53D54}" type="slidenum">
              <a:rPr lang="zh-TW" altLang="en-US" smtClean="0"/>
              <a:pPr/>
              <a:t>1</a:t>
            </a:fld>
            <a:endParaRPr lang="zh-TW" altLang="en-US"/>
          </a:p>
        </p:txBody>
      </p:sp>
    </p:spTree>
    <p:extLst>
      <p:ext uri="{BB962C8B-B14F-4D97-AF65-F5344CB8AC3E}">
        <p14:creationId xmlns:p14="http://schemas.microsoft.com/office/powerpoint/2010/main" val="1037312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E80F9A0-605A-4DF6-89BD-893044E53D54}" type="slidenum">
              <a:rPr lang="zh-TW" altLang="en-US" smtClean="0"/>
              <a:pPr/>
              <a:t>3</a:t>
            </a:fld>
            <a:endParaRPr lang="zh-TW" altLang="en-US"/>
          </a:p>
        </p:txBody>
      </p:sp>
    </p:spTree>
    <p:extLst>
      <p:ext uri="{BB962C8B-B14F-4D97-AF65-F5344CB8AC3E}">
        <p14:creationId xmlns:p14="http://schemas.microsoft.com/office/powerpoint/2010/main" val="32403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E80F9A0-605A-4DF6-89BD-893044E53D54}" type="slidenum">
              <a:rPr lang="zh-TW" altLang="en-US" smtClean="0"/>
              <a:pPr/>
              <a:t>26</a:t>
            </a:fld>
            <a:endParaRPr lang="zh-TW" altLang="en-US"/>
          </a:p>
        </p:txBody>
      </p:sp>
    </p:spTree>
    <p:extLst>
      <p:ext uri="{BB962C8B-B14F-4D97-AF65-F5344CB8AC3E}">
        <p14:creationId xmlns:p14="http://schemas.microsoft.com/office/powerpoint/2010/main" val="2727978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E80F9A0-605A-4DF6-89BD-893044E53D54}" type="slidenum">
              <a:rPr lang="zh-TW" altLang="en-US" smtClean="0"/>
              <a:pPr/>
              <a:t>31</a:t>
            </a:fld>
            <a:endParaRPr lang="zh-TW" altLang="en-US"/>
          </a:p>
        </p:txBody>
      </p:sp>
    </p:spTree>
    <p:extLst>
      <p:ext uri="{BB962C8B-B14F-4D97-AF65-F5344CB8AC3E}">
        <p14:creationId xmlns:p14="http://schemas.microsoft.com/office/powerpoint/2010/main" val="2270088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92222E9-6441-4A3F-978B-81EC4A534665}" type="datetime1">
              <a:rPr lang="zh-TW" altLang="en-US" smtClean="0"/>
              <a:pPr/>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1B54EFDC-357D-4CAF-BC00-CB1E3CB50B72}" type="datetime1">
              <a:rPr lang="zh-TW" altLang="en-US" smtClean="0"/>
              <a:pPr/>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B8DC6CA-ADBA-4A95-9FE3-539B9BAC9DA7}" type="datetime1">
              <a:rPr lang="zh-TW" altLang="en-US" smtClean="0"/>
              <a:pPr/>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pPr/>
              <a:t>‹#›</a:t>
            </a:fld>
            <a:endParaRPr lang="zh-TW" alt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BB99E622-DE99-4B76-B1A6-CB0E8448CAED}" type="datetime1">
              <a:rPr lang="zh-TW" altLang="en-US" smtClean="0"/>
              <a:pPr/>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pPr/>
              <a:t>‹#›</a:t>
            </a:fld>
            <a:endParaRPr lang="zh-TW" altLang="en-US"/>
          </a:p>
        </p:txBody>
      </p:sp>
      <p:sp>
        <p:nvSpPr>
          <p:cNvPr id="7" name="Title 6"/>
          <p:cNvSpPr>
            <a:spLocks noGrp="1"/>
          </p:cNvSpPr>
          <p:nvPr>
            <p:ph type="title"/>
          </p:nvPr>
        </p:nvSpPr>
        <p:spPr/>
        <p:txBody>
          <a:bodyPr/>
          <a:lstStyle/>
          <a:p>
            <a:r>
              <a:rPr lang="zh-TW" altLang="en-US" smtClean="0"/>
              <a:t>按一下以編輯母片標題樣式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9A22C9BF-635B-4F35-95E7-CB911A6FDBA9}" type="datetime1">
              <a:rPr lang="zh-TW" altLang="en-US" smtClean="0"/>
              <a:pPr/>
              <a:t>2012/6/25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D37E5B4-1BF9-48F2-B6F4-E9DDF1410C69}"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5" name="Date Placeholder 4"/>
          <p:cNvSpPr>
            <a:spLocks noGrp="1"/>
          </p:cNvSpPr>
          <p:nvPr>
            <p:ph type="dt" sz="half" idx="10"/>
          </p:nvPr>
        </p:nvSpPr>
        <p:spPr/>
        <p:txBody>
          <a:bodyPr/>
          <a:lstStyle/>
          <a:p>
            <a:fld id="{6002ED2E-FB03-464F-95AD-07C2BCDC683F}" type="datetime1">
              <a:rPr lang="zh-TW" altLang="en-US" smtClean="0"/>
              <a:pPr/>
              <a:t>2012/6/25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D37E5B4-1BF9-48F2-B6F4-E9DDF1410C69}" type="slidenum">
              <a:rPr lang="zh-TW" altLang="en-US" smtClean="0"/>
              <a:pPr/>
              <a:t>‹#›</a:t>
            </a:fld>
            <a:endParaRPr lang="zh-TW" altLang="en-US"/>
          </a:p>
        </p:txBody>
      </p:sp>
      <p:sp>
        <p:nvSpPr>
          <p:cNvPr id="9" name="Content Placeholder 8"/>
          <p:cNvSpPr>
            <a:spLocks noGrp="1"/>
          </p:cNvSpPr>
          <p:nvPr>
            <p:ph sz="quarter" idx="13"/>
          </p:nvPr>
        </p:nvSpPr>
        <p:spPr>
          <a:xfrm>
            <a:off x="676655" y="2679192"/>
            <a:ext cx="3822192" cy="3447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C0CF795-4F05-43F5-B937-B961EF30E957}" type="datetime1">
              <a:rPr lang="zh-TW" altLang="en-US" smtClean="0"/>
              <a:pPr/>
              <a:t>2012/6/25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D37E5B4-1BF9-48F2-B6F4-E9DDF1410C69}"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94ACDDA9-039A-47AB-833C-34421B361F3B}" type="datetime1">
              <a:rPr lang="zh-TW" altLang="en-US" smtClean="0"/>
              <a:pPr/>
              <a:t>2012/6/25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D37E5B4-1BF9-48F2-B6F4-E9DDF1410C69}"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8BCDDB94-9809-4D57-8A52-8DEED85E6080}" type="datetime1">
              <a:rPr lang="zh-TW" altLang="en-US" smtClean="0"/>
              <a:pPr/>
              <a:t>2012/6/25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D37E5B4-1BF9-48F2-B6F4-E9DDF1410C69}"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502ACB4-67A1-478C-A60B-F04C90C99EF0}" type="datetime1">
              <a:rPr lang="zh-TW" altLang="en-US" smtClean="0"/>
              <a:pPr/>
              <a:t>2012/6/25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D37E5B4-1BF9-48F2-B6F4-E9DDF1410C69}" type="slidenum">
              <a:rPr lang="zh-TW" altLang="en-US" smtClean="0"/>
              <a:pPr/>
              <a:t>‹#›</a:t>
            </a:fld>
            <a:endParaRPr lang="zh-TW" alt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1156357-237E-44C1-AD3E-4AB363C6C172}" type="datetime1">
              <a:rPr lang="zh-TW" altLang="en-US" smtClean="0"/>
              <a:pPr/>
              <a:t>2012/6/25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D37E5B4-1BF9-48F2-B6F4-E9DDF1410C69}" type="slidenum">
              <a:rPr lang="zh-TW" altLang="en-US" smtClean="0"/>
              <a:pPr/>
              <a:t>‹#›</a:t>
            </a:fld>
            <a:endParaRPr lang="zh-TW" alt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42D3D285-7DBF-4C8B-801F-195424B61AC5}" type="datetime1">
              <a:rPr lang="zh-TW" altLang="en-US" smtClean="0"/>
              <a:pPr/>
              <a:t>2012/6/25</a:t>
            </a:fld>
            <a:endParaRPr lang="zh-TW" alt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zh-TW" alt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D37E5B4-1BF9-48F2-B6F4-E9DDF1410C69}" type="slidenum">
              <a:rPr lang="zh-TW" altLang="en-US" smtClean="0"/>
              <a:pPr/>
              <a:t>‹#›</a:t>
            </a:fld>
            <a:endParaRPr lang="zh-TW" alt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3568" y="548680"/>
            <a:ext cx="7772400" cy="2664296"/>
          </a:xfrm>
        </p:spPr>
        <p:txBody>
          <a:bodyPr>
            <a:normAutofit/>
          </a:bodyPr>
          <a:lstStyle/>
          <a:p>
            <a:r>
              <a:rPr lang="zh-TW" altLang="en-US" sz="2800" b="1" dirty="0">
                <a:solidFill>
                  <a:srgbClr val="F79646">
                    <a:lumMod val="40000"/>
                    <a:lumOff val="60000"/>
                  </a:srgbClr>
                </a:solidFill>
                <a:latin typeface="標楷體" pitchFamily="65" charset="-120"/>
                <a:ea typeface="標楷體" pitchFamily="65" charset="-120"/>
              </a:rPr>
              <a:t>國立勤益科技大學資訊工程系實務專題成果</a:t>
            </a:r>
            <a:r>
              <a:rPr lang="zh-TW" altLang="en-US" sz="2800" b="1" dirty="0" smtClean="0">
                <a:solidFill>
                  <a:srgbClr val="F79646">
                    <a:lumMod val="40000"/>
                    <a:lumOff val="60000"/>
                  </a:srgbClr>
                </a:solidFill>
                <a:latin typeface="標楷體" pitchFamily="65" charset="-120"/>
                <a:ea typeface="標楷體" pitchFamily="65" charset="-120"/>
              </a:rPr>
              <a:t>報告</a:t>
            </a:r>
            <a:r>
              <a:rPr lang="en-US" altLang="zh-TW" sz="2800" b="1" dirty="0" smtClean="0">
                <a:solidFill>
                  <a:srgbClr val="F79646">
                    <a:lumMod val="40000"/>
                    <a:lumOff val="60000"/>
                  </a:srgbClr>
                </a:solidFill>
                <a:latin typeface="標楷體" pitchFamily="65" charset="-120"/>
                <a:ea typeface="標楷體" pitchFamily="65" charset="-120"/>
              </a:rPr>
              <a:t/>
            </a:r>
            <a:br>
              <a:rPr lang="en-US" altLang="zh-TW" sz="2800" b="1" dirty="0" smtClean="0">
                <a:solidFill>
                  <a:srgbClr val="F79646">
                    <a:lumMod val="40000"/>
                    <a:lumOff val="60000"/>
                  </a:srgbClr>
                </a:solidFill>
                <a:latin typeface="標楷體" pitchFamily="65" charset="-120"/>
                <a:ea typeface="標楷體" pitchFamily="65" charset="-120"/>
              </a:rPr>
            </a:br>
            <a:r>
              <a:rPr lang="en-US" altLang="zh-TW" sz="2800" b="1" dirty="0">
                <a:solidFill>
                  <a:srgbClr val="F79646">
                    <a:lumMod val="40000"/>
                    <a:lumOff val="60000"/>
                  </a:srgbClr>
                </a:solidFill>
                <a:latin typeface="標楷體" pitchFamily="65" charset="-120"/>
                <a:ea typeface="標楷體" pitchFamily="65" charset="-120"/>
              </a:rPr>
              <a:t/>
            </a:r>
            <a:br>
              <a:rPr lang="en-US" altLang="zh-TW" sz="2800" b="1" dirty="0">
                <a:solidFill>
                  <a:srgbClr val="F79646">
                    <a:lumMod val="40000"/>
                    <a:lumOff val="60000"/>
                  </a:srgbClr>
                </a:solidFill>
                <a:latin typeface="標楷體" pitchFamily="65" charset="-120"/>
                <a:ea typeface="標楷體" pitchFamily="65" charset="-120"/>
              </a:rPr>
            </a:br>
            <a:r>
              <a:rPr lang="en-US" altLang="zh-TW" sz="2800" b="1" dirty="0" smtClean="0">
                <a:solidFill>
                  <a:srgbClr val="F79646">
                    <a:lumMod val="40000"/>
                    <a:lumOff val="60000"/>
                  </a:srgbClr>
                </a:solidFill>
                <a:latin typeface="標楷體" pitchFamily="65" charset="-120"/>
                <a:ea typeface="標楷體" pitchFamily="65" charset="-120"/>
              </a:rPr>
              <a:t/>
            </a:r>
            <a:br>
              <a:rPr lang="en-US" altLang="zh-TW" sz="2800" b="1" dirty="0" smtClean="0">
                <a:solidFill>
                  <a:srgbClr val="F79646">
                    <a:lumMod val="40000"/>
                    <a:lumOff val="60000"/>
                  </a:srgbClr>
                </a:solidFill>
                <a:latin typeface="標楷體" pitchFamily="65" charset="-120"/>
                <a:ea typeface="標楷體" pitchFamily="65" charset="-120"/>
              </a:rPr>
            </a:br>
            <a:r>
              <a:rPr lang="zh-TW" altLang="en-US" sz="3600" b="1" dirty="0">
                <a:solidFill>
                  <a:srgbClr val="F79646">
                    <a:lumMod val="40000"/>
                    <a:lumOff val="60000"/>
                  </a:srgbClr>
                </a:solidFill>
                <a:latin typeface="標楷體" pitchFamily="65" charset="-120"/>
                <a:ea typeface="標楷體" pitchFamily="65" charset="-120"/>
              </a:rPr>
              <a:t>智慧車</a:t>
            </a:r>
            <a:r>
              <a:rPr lang="zh-TW" altLang="en-US" sz="3600" b="1" dirty="0" smtClean="0">
                <a:solidFill>
                  <a:srgbClr val="F79646">
                    <a:lumMod val="40000"/>
                    <a:lumOff val="60000"/>
                  </a:srgbClr>
                </a:solidFill>
                <a:latin typeface="標楷體" pitchFamily="65" charset="-120"/>
                <a:ea typeface="標楷體" pitchFamily="65" charset="-120"/>
              </a:rPr>
              <a:t>應用</a:t>
            </a:r>
            <a:r>
              <a:rPr lang="en-US" altLang="zh-TW" sz="3600" b="1" dirty="0" smtClean="0">
                <a:solidFill>
                  <a:srgbClr val="F79646">
                    <a:lumMod val="40000"/>
                    <a:lumOff val="60000"/>
                  </a:srgbClr>
                </a:solidFill>
                <a:latin typeface="標楷體" pitchFamily="65" charset="-120"/>
                <a:ea typeface="標楷體" pitchFamily="65" charset="-120"/>
              </a:rPr>
              <a:t>–</a:t>
            </a:r>
            <a:r>
              <a:rPr lang="zh-TW" altLang="en-US" sz="3600" b="1" dirty="0" smtClean="0">
                <a:solidFill>
                  <a:srgbClr val="F79646">
                    <a:lumMod val="40000"/>
                    <a:lumOff val="60000"/>
                  </a:srgbClr>
                </a:solidFill>
                <a:latin typeface="標楷體" pitchFamily="65" charset="-120"/>
                <a:ea typeface="標楷體" pitchFamily="65" charset="-120"/>
              </a:rPr>
              <a:t>影像處理</a:t>
            </a:r>
            <a:r>
              <a:rPr lang="en-US" altLang="zh-TW" b="1" dirty="0">
                <a:solidFill>
                  <a:srgbClr val="F79646">
                    <a:lumMod val="40000"/>
                    <a:lumOff val="60000"/>
                  </a:srgbClr>
                </a:solidFill>
                <a:latin typeface="標楷體" pitchFamily="65" charset="-120"/>
                <a:ea typeface="標楷體" pitchFamily="65" charset="-120"/>
              </a:rPr>
              <a:t/>
            </a:r>
            <a:br>
              <a:rPr lang="en-US" altLang="zh-TW" b="1" dirty="0">
                <a:solidFill>
                  <a:srgbClr val="F79646">
                    <a:lumMod val="40000"/>
                    <a:lumOff val="60000"/>
                  </a:srgbClr>
                </a:solidFill>
                <a:latin typeface="標楷體" pitchFamily="65" charset="-120"/>
                <a:ea typeface="標楷體" pitchFamily="65" charset="-120"/>
              </a:rPr>
            </a:br>
            <a:endParaRPr lang="zh-TW" altLang="en-US" dirty="0"/>
          </a:p>
        </p:txBody>
      </p:sp>
      <p:sp>
        <p:nvSpPr>
          <p:cNvPr id="3" name="副標題 2"/>
          <p:cNvSpPr>
            <a:spLocks noGrp="1"/>
          </p:cNvSpPr>
          <p:nvPr>
            <p:ph type="subTitle" idx="1"/>
          </p:nvPr>
        </p:nvSpPr>
        <p:spPr>
          <a:xfrm>
            <a:off x="1371600" y="3556000"/>
            <a:ext cx="6400800" cy="2681311"/>
          </a:xfrm>
        </p:spPr>
        <p:txBody>
          <a:bodyPr>
            <a:normAutofit/>
          </a:bodyPr>
          <a:lstStyle/>
          <a:p>
            <a:pPr algn="l"/>
            <a:r>
              <a:rPr lang="zh-TW" altLang="en-US" sz="2400" b="1" dirty="0" smtClean="0">
                <a:solidFill>
                  <a:schemeClr val="tx2"/>
                </a:solidFill>
              </a:rPr>
              <a:t>組別：</a:t>
            </a:r>
            <a:r>
              <a:rPr lang="en-US" altLang="zh-TW" sz="2400" b="1" dirty="0" smtClean="0">
                <a:solidFill>
                  <a:schemeClr val="tx2"/>
                </a:solidFill>
                <a:latin typeface="Times New Roman" pitchFamily="18" charset="0"/>
                <a:cs typeface="Times New Roman" pitchFamily="18" charset="0"/>
              </a:rPr>
              <a:t>29</a:t>
            </a:r>
            <a:r>
              <a:rPr lang="zh-TW" altLang="en-US" sz="2400" b="1" dirty="0" smtClean="0">
                <a:solidFill>
                  <a:schemeClr val="tx2"/>
                </a:solidFill>
              </a:rPr>
              <a:t>組</a:t>
            </a:r>
            <a:endParaRPr lang="en-US" altLang="zh-TW" sz="2400" b="1" dirty="0" smtClean="0">
              <a:solidFill>
                <a:schemeClr val="tx2"/>
              </a:solidFill>
            </a:endParaRPr>
          </a:p>
          <a:p>
            <a:pPr algn="l"/>
            <a:r>
              <a:rPr lang="zh-TW" altLang="en-US" sz="2400" b="1" dirty="0" smtClean="0">
                <a:solidFill>
                  <a:schemeClr val="tx2"/>
                </a:solidFill>
              </a:rPr>
              <a:t>組長：四訊三乙  莊驊</a:t>
            </a:r>
            <a:endParaRPr lang="en-US" altLang="zh-TW" sz="2400" b="1" dirty="0" smtClean="0">
              <a:solidFill>
                <a:schemeClr val="tx2"/>
              </a:solidFill>
            </a:endParaRPr>
          </a:p>
          <a:p>
            <a:pPr algn="l"/>
            <a:r>
              <a:rPr lang="zh-TW" altLang="en-US" sz="2400" b="1" dirty="0">
                <a:solidFill>
                  <a:schemeClr val="tx2"/>
                </a:solidFill>
              </a:rPr>
              <a:t>組員</a:t>
            </a:r>
            <a:r>
              <a:rPr lang="zh-TW" altLang="en-US" sz="2400" b="1" dirty="0" smtClean="0">
                <a:solidFill>
                  <a:schemeClr val="tx2"/>
                </a:solidFill>
              </a:rPr>
              <a:t>：四</a:t>
            </a:r>
            <a:r>
              <a:rPr lang="zh-TW" altLang="en-US" sz="2400" b="1" dirty="0">
                <a:solidFill>
                  <a:schemeClr val="tx2"/>
                </a:solidFill>
              </a:rPr>
              <a:t>訊三</a:t>
            </a:r>
            <a:r>
              <a:rPr lang="zh-TW" altLang="en-US" sz="2400" b="1" dirty="0" smtClean="0">
                <a:solidFill>
                  <a:schemeClr val="tx2"/>
                </a:solidFill>
              </a:rPr>
              <a:t>乙  蕭力誠</a:t>
            </a:r>
            <a:endParaRPr lang="en-US" altLang="zh-TW" sz="2400" b="1" dirty="0" smtClean="0">
              <a:solidFill>
                <a:schemeClr val="tx2"/>
              </a:solidFill>
            </a:endParaRPr>
          </a:p>
          <a:p>
            <a:pPr algn="l"/>
            <a:r>
              <a:rPr lang="zh-TW" altLang="en-US" sz="2400" b="1" dirty="0">
                <a:solidFill>
                  <a:schemeClr val="tx2"/>
                </a:solidFill>
              </a:rPr>
              <a:t> </a:t>
            </a:r>
            <a:r>
              <a:rPr lang="zh-TW" altLang="en-US" sz="2400" b="1" dirty="0" smtClean="0">
                <a:solidFill>
                  <a:schemeClr val="tx2"/>
                </a:solidFill>
              </a:rPr>
              <a:t>             四訊三乙  曾李銘</a:t>
            </a:r>
            <a:endParaRPr lang="en-US" altLang="zh-TW" sz="2400" b="1" dirty="0" smtClean="0">
              <a:solidFill>
                <a:schemeClr val="tx2"/>
              </a:solidFill>
            </a:endParaRPr>
          </a:p>
          <a:p>
            <a:pPr algn="l"/>
            <a:endParaRPr lang="en-US" altLang="zh-TW" sz="2400" b="1" dirty="0"/>
          </a:p>
        </p:txBody>
      </p:sp>
    </p:spTree>
    <p:extLst>
      <p:ext uri="{BB962C8B-B14F-4D97-AF65-F5344CB8AC3E}">
        <p14:creationId xmlns:p14="http://schemas.microsoft.com/office/powerpoint/2010/main" val="85735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透視投影轉換 </a:t>
            </a:r>
            <a:r>
              <a:rPr lang="en-US" altLang="zh-TW" dirty="0" smtClean="0">
                <a:latin typeface="Times New Roman" pitchFamily="18" charset="0"/>
                <a:ea typeface="標楷體" pitchFamily="65" charset="-120"/>
              </a:rPr>
              <a:t>(2/3)</a:t>
            </a:r>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842948" y="1556792"/>
                <a:ext cx="7560840" cy="4585807"/>
              </a:xfrm>
              <a:prstGeom prst="rect">
                <a:avLst/>
              </a:prstGeom>
              <a:noFill/>
            </p:spPr>
            <p:txBody>
              <a:bodyPr wrap="square" rtlCol="0">
                <a:spAutoFit/>
              </a:bodyPr>
              <a:lstStyle/>
              <a:p>
                <a:pPr indent="442913" algn="just"/>
                <a:r>
                  <a:rPr lang="zh-TW" altLang="zh-TW" dirty="0" smtClean="0"/>
                  <a:t>我們利用透視投影將影像轉換成鳥瞰圖，以利做車格、距離的偵測和判別，而透視投影是使用一個圖形的控制矩陣來將影像做變形，我們稱他為單應性矩陣。</a:t>
                </a:r>
                <a:endParaRPr lang="en-US" altLang="zh-TW" dirty="0" smtClean="0"/>
              </a:p>
              <a:p>
                <a:pPr indent="442913"/>
                <a:endParaRPr lang="en-US" altLang="zh-TW" dirty="0"/>
              </a:p>
              <a:p>
                <a:pPr algn="ctr"/>
                <a14:m>
                  <m:oMath xmlns:m="http://schemas.openxmlformats.org/officeDocument/2006/math">
                    <m:d>
                      <m:dPr>
                        <m:begChr m:val="|"/>
                        <m:endChr m:val="|"/>
                        <m:ctrlPr>
                          <a:rPr lang="zh-TW" altLang="zh-TW" i="1">
                            <a:latin typeface="Cambria Math"/>
                          </a:rPr>
                        </m:ctrlPr>
                      </m:dPr>
                      <m:e>
                        <m:eqArr>
                          <m:eqArrPr>
                            <m:ctrlPr>
                              <a:rPr lang="zh-TW" altLang="zh-TW" i="1">
                                <a:latin typeface="Cambria Math"/>
                              </a:rPr>
                            </m:ctrlPr>
                          </m:eqArrPr>
                          <m:e>
                            <m:r>
                              <a:rPr lang="en-US" altLang="zh-TW" i="1">
                                <a:latin typeface="Cambria Math"/>
                              </a:rPr>
                              <m:t>𝑐</m:t>
                            </m:r>
                            <m:r>
                              <a:rPr lang="en-US" altLang="zh-TW" i="1">
                                <a:latin typeface="Cambria Math"/>
                              </a:rPr>
                              <m:t>00 </m:t>
                            </m:r>
                            <m:r>
                              <a:rPr lang="en-US" altLang="zh-TW" i="1">
                                <a:latin typeface="Cambria Math"/>
                              </a:rPr>
                              <m:t>𝑐</m:t>
                            </m:r>
                            <m:r>
                              <a:rPr lang="en-US" altLang="zh-TW" i="1">
                                <a:latin typeface="Cambria Math"/>
                              </a:rPr>
                              <m:t>01 </m:t>
                            </m:r>
                            <m:r>
                              <a:rPr lang="en-US" altLang="zh-TW" i="1">
                                <a:latin typeface="Cambria Math"/>
                              </a:rPr>
                              <m:t>𝑐</m:t>
                            </m:r>
                            <m:r>
                              <a:rPr lang="en-US" altLang="zh-TW" i="1">
                                <a:latin typeface="Cambria Math"/>
                              </a:rPr>
                              <m:t>02</m:t>
                            </m:r>
                          </m:e>
                          <m:e>
                            <m:r>
                              <a:rPr lang="en-US" altLang="zh-TW" i="1">
                                <a:latin typeface="Cambria Math"/>
                              </a:rPr>
                              <m:t>𝑐</m:t>
                            </m:r>
                            <m:r>
                              <a:rPr lang="en-US" altLang="zh-TW" i="1">
                                <a:latin typeface="Cambria Math"/>
                              </a:rPr>
                              <m:t>10 </m:t>
                            </m:r>
                            <m:r>
                              <a:rPr lang="en-US" altLang="zh-TW" i="1">
                                <a:latin typeface="Cambria Math"/>
                              </a:rPr>
                              <m:t>𝑐</m:t>
                            </m:r>
                            <m:r>
                              <a:rPr lang="en-US" altLang="zh-TW" i="1">
                                <a:latin typeface="Cambria Math"/>
                              </a:rPr>
                              <m:t>11 </m:t>
                            </m:r>
                            <m:r>
                              <a:rPr lang="en-US" altLang="zh-TW" i="1">
                                <a:latin typeface="Cambria Math"/>
                              </a:rPr>
                              <m:t>𝑐</m:t>
                            </m:r>
                            <m:r>
                              <a:rPr lang="en-US" altLang="zh-TW" i="1">
                                <a:latin typeface="Cambria Math"/>
                              </a:rPr>
                              <m:t>12</m:t>
                            </m:r>
                          </m:e>
                          <m:e>
                            <m:r>
                              <a:rPr lang="en-US" altLang="zh-TW" i="1">
                                <a:latin typeface="Cambria Math"/>
                              </a:rPr>
                              <m:t>𝑐</m:t>
                            </m:r>
                            <m:r>
                              <a:rPr lang="en-US" altLang="zh-TW" i="1">
                                <a:latin typeface="Cambria Math"/>
                              </a:rPr>
                              <m:t>20 </m:t>
                            </m:r>
                            <m:r>
                              <a:rPr lang="en-US" altLang="zh-TW" i="1">
                                <a:latin typeface="Cambria Math"/>
                              </a:rPr>
                              <m:t>𝑐</m:t>
                            </m:r>
                            <m:r>
                              <a:rPr lang="en-US" altLang="zh-TW" i="1">
                                <a:latin typeface="Cambria Math"/>
                              </a:rPr>
                              <m:t>21 </m:t>
                            </m:r>
                            <m:r>
                              <a:rPr lang="en-US" altLang="zh-TW" i="1">
                                <a:latin typeface="Cambria Math"/>
                              </a:rPr>
                              <m:t>𝑐</m:t>
                            </m:r>
                            <m:r>
                              <a:rPr lang="en-US" altLang="zh-TW" i="1">
                                <a:latin typeface="Cambria Math"/>
                              </a:rPr>
                              <m:t>22</m:t>
                            </m:r>
                          </m:e>
                        </m:eqArr>
                      </m:e>
                    </m:d>
                    <m:r>
                      <a:rPr lang="en-US" altLang="zh-TW" b="1" i="1">
                        <a:latin typeface="Cambria Math"/>
                      </a:rPr>
                      <m:t>⋅</m:t>
                    </m:r>
                    <m:d>
                      <m:dPr>
                        <m:begChr m:val="|"/>
                        <m:endChr m:val="|"/>
                        <m:ctrlPr>
                          <a:rPr lang="zh-TW" altLang="zh-TW" b="1" i="1">
                            <a:latin typeface="Cambria Math"/>
                          </a:rPr>
                        </m:ctrlPr>
                      </m:dPr>
                      <m:e>
                        <m:eqArr>
                          <m:eqArrPr>
                            <m:ctrlPr>
                              <a:rPr lang="zh-TW" altLang="zh-TW" i="1">
                                <a:latin typeface="Cambria Math"/>
                              </a:rPr>
                            </m:ctrlPr>
                          </m:eqArrPr>
                          <m:e>
                            <m:r>
                              <a:rPr lang="en-US" altLang="zh-TW" i="1">
                                <a:latin typeface="Cambria Math"/>
                              </a:rPr>
                              <m:t>𝑥𝑖</m:t>
                            </m:r>
                          </m:e>
                          <m:e>
                            <m:r>
                              <a:rPr lang="en-US" altLang="zh-TW" i="1">
                                <a:latin typeface="Cambria Math"/>
                              </a:rPr>
                              <m:t> </m:t>
                            </m:r>
                            <m:r>
                              <a:rPr lang="en-US" altLang="zh-TW" i="1">
                                <a:latin typeface="Cambria Math"/>
                              </a:rPr>
                              <m:t>𝑦𝑖</m:t>
                            </m:r>
                            <m:r>
                              <a:rPr lang="en-US" altLang="zh-TW" i="1">
                                <a:latin typeface="Cambria Math"/>
                              </a:rPr>
                              <m:t> </m:t>
                            </m:r>
                          </m:e>
                          <m:e>
                            <m:r>
                              <a:rPr lang="en-US" altLang="zh-TW" i="1">
                                <a:latin typeface="Cambria Math"/>
                              </a:rPr>
                              <m:t>1</m:t>
                            </m:r>
                          </m:e>
                        </m:eqArr>
                      </m:e>
                    </m:d>
                    <m:r>
                      <a:rPr lang="en-US" altLang="zh-TW" b="1" i="1">
                        <a:latin typeface="Cambria Math"/>
                      </a:rPr>
                      <m:t>=</m:t>
                    </m:r>
                    <m:d>
                      <m:dPr>
                        <m:begChr m:val="|"/>
                        <m:endChr m:val="|"/>
                        <m:ctrlPr>
                          <a:rPr lang="zh-TW" altLang="zh-TW" b="1" i="1">
                            <a:latin typeface="Cambria Math"/>
                          </a:rPr>
                        </m:ctrlPr>
                      </m:dPr>
                      <m:e>
                        <m:eqArr>
                          <m:eqArrPr>
                            <m:ctrlPr>
                              <a:rPr lang="zh-TW" altLang="zh-TW" i="1">
                                <a:latin typeface="Cambria Math"/>
                              </a:rPr>
                            </m:ctrlPr>
                          </m:eqArrPr>
                          <m:e>
                            <m:r>
                              <a:rPr lang="en-US" altLang="zh-TW" i="1">
                                <a:latin typeface="Cambria Math"/>
                              </a:rPr>
                              <m:t>𝑢𝑖</m:t>
                            </m:r>
                            <m:r>
                              <a:rPr lang="en-US" altLang="zh-TW" i="1" smtClean="0">
                                <a:latin typeface="Cambria Math"/>
                                <a:ea typeface="Cambria Math"/>
                              </a:rPr>
                              <m:t>∙</m:t>
                            </m:r>
                            <m:r>
                              <a:rPr lang="en-US" altLang="zh-TW" i="1">
                                <a:latin typeface="Cambria Math"/>
                              </a:rPr>
                              <m:t>𝑡</m:t>
                            </m:r>
                          </m:e>
                          <m:e>
                            <m:r>
                              <a:rPr lang="en-US" altLang="zh-TW" i="1">
                                <a:latin typeface="Cambria Math"/>
                              </a:rPr>
                              <m:t>𝑣𝑖</m:t>
                            </m:r>
                            <m:r>
                              <a:rPr lang="en-US" altLang="zh-TW" i="1" smtClean="0">
                                <a:latin typeface="Cambria Math"/>
                                <a:ea typeface="Cambria Math"/>
                              </a:rPr>
                              <m:t>∙</m:t>
                            </m:r>
                            <m:r>
                              <a:rPr lang="en-US" altLang="zh-TW" i="1">
                                <a:latin typeface="Cambria Math"/>
                              </a:rPr>
                              <m:t>𝑡</m:t>
                            </m:r>
                          </m:e>
                          <m:e>
                            <m:r>
                              <a:rPr lang="en-US" altLang="zh-TW" i="1">
                                <a:latin typeface="Cambria Math"/>
                              </a:rPr>
                              <m:t>𝑡</m:t>
                            </m:r>
                          </m:e>
                        </m:eqArr>
                      </m:e>
                    </m:d>
                  </m:oMath>
                </a14:m>
                <a:r>
                  <a:rPr lang="zh-TW" altLang="en-US" i="1" dirty="0" smtClean="0">
                    <a:latin typeface="Times New Roman" pitchFamily="18" charset="0"/>
                    <a:cs typeface="Times New Roman" pitchFamily="18" charset="0"/>
                  </a:rPr>
                  <a:t>     </a:t>
                </a:r>
                <a:r>
                  <a:rPr lang="en-US" altLang="zh-TW" i="1" dirty="0" smtClean="0">
                    <a:latin typeface="Times New Roman" pitchFamily="18" charset="0"/>
                    <a:cs typeface="Times New Roman" pitchFamily="18" charset="0"/>
                  </a:rPr>
                  <a:t>i</a:t>
                </a:r>
                <a:r>
                  <a:rPr lang="zh-TW" altLang="en-US" i="1"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a:t>
                </a:r>
                <a:r>
                  <a:rPr lang="en-US" altLang="zh-TW" dirty="0">
                    <a:latin typeface="Times New Roman" pitchFamily="18" charset="0"/>
                    <a:cs typeface="Times New Roman" pitchFamily="18" charset="0"/>
                  </a:rPr>
                  <a:t>0,1,2,3}</a:t>
                </a:r>
                <a:endParaRPr lang="zh-TW" altLang="zh-TW" dirty="0">
                  <a:latin typeface="Times New Roman" pitchFamily="18" charset="0"/>
                  <a:cs typeface="Times New Roman" pitchFamily="18" charset="0"/>
                </a:endParaRPr>
              </a:p>
              <a:p>
                <a:endParaRPr lang="zh-TW" altLang="zh-TW" dirty="0"/>
              </a:p>
              <a:p>
                <a:pPr indent="442913" algn="just"/>
                <a:r>
                  <a:rPr lang="zh-TW" altLang="zh-TW" dirty="0" smtClean="0"/>
                  <a:t>首先</a:t>
                </a:r>
                <a:r>
                  <a:rPr lang="zh-TW" altLang="zh-TW" dirty="0"/>
                  <a:t>我們必需求出八個點，分別是和原圖比例相等的四個來源點和我們所想要變形的四個目標</a:t>
                </a:r>
                <a:r>
                  <a:rPr lang="zh-TW" altLang="zh-TW" dirty="0" smtClean="0"/>
                  <a:t>點</a:t>
                </a:r>
                <a:r>
                  <a:rPr lang="zh-TW" altLang="en-US" dirty="0" smtClean="0"/>
                  <a:t>。</a:t>
                </a:r>
                <a:endParaRPr lang="en-US" altLang="zh-TW" dirty="0" smtClean="0"/>
              </a:p>
              <a:p>
                <a:endParaRPr lang="en-US" altLang="zh-TW" dirty="0"/>
              </a:p>
              <a:p>
                <a:pPr algn="ctr"/>
                <a:r>
                  <a:rPr lang="en-US" altLang="zh-TW" i="1" dirty="0" err="1" smtClean="0">
                    <a:latin typeface="Times New Roman" pitchFamily="18" charset="0"/>
                    <a:cs typeface="Times New Roman" pitchFamily="18" charset="0"/>
                  </a:rPr>
                  <a:t>ui</a:t>
                </a:r>
                <a:r>
                  <a:rPr lang="en-US" altLang="zh-TW" dirty="0">
                    <a:ea typeface="Cambria Math"/>
                  </a:rPr>
                  <a:t> </a:t>
                </a:r>
                <a14:m>
                  <m:oMath xmlns:m="http://schemas.openxmlformats.org/officeDocument/2006/math">
                    <m:r>
                      <a:rPr lang="en-US" altLang="zh-TW" i="1">
                        <a:latin typeface="Cambria Math"/>
                        <a:ea typeface="Cambria Math"/>
                      </a:rPr>
                      <m:t>∙ </m:t>
                    </m:r>
                  </m:oMath>
                </a14:m>
                <a:r>
                  <a:rPr lang="en-US" altLang="zh-TW" i="1" dirty="0" err="1" smtClean="0">
                    <a:latin typeface="Times New Roman" pitchFamily="18" charset="0"/>
                    <a:cs typeface="Times New Roman" pitchFamily="18" charset="0"/>
                  </a:rPr>
                  <a:t>t</a:t>
                </a:r>
                <a:r>
                  <a:rPr lang="zh-TW" altLang="en-US" i="1" dirty="0" smtClean="0">
                    <a:latin typeface="Times New Roman" pitchFamily="18" charset="0"/>
                    <a:cs typeface="Times New Roman" pitchFamily="18" charset="0"/>
                  </a:rPr>
                  <a:t> </a:t>
                </a:r>
                <a:r>
                  <a:rPr lang="en-US" altLang="zh-TW" i="1" dirty="0">
                    <a:latin typeface="Times New Roman" pitchFamily="18" charset="0"/>
                    <a:cs typeface="Times New Roman" pitchFamily="18" charset="0"/>
                  </a:rPr>
                  <a:t>=</a:t>
                </a:r>
                <a14:m>
                  <m:oMath xmlns:m="http://schemas.openxmlformats.org/officeDocument/2006/math">
                    <m:r>
                      <a:rPr lang="en-US" altLang="zh-TW" i="1">
                        <a:latin typeface="Cambria Math"/>
                      </a:rPr>
                      <m:t> </m:t>
                    </m:r>
                    <m:r>
                      <a:rPr lang="en-US" altLang="zh-TW" i="1">
                        <a:latin typeface="Cambria Math"/>
                      </a:rPr>
                      <m:t>𝑐</m:t>
                    </m:r>
                    <m:r>
                      <a:rPr lang="en-US" altLang="zh-TW" i="1">
                        <a:latin typeface="Cambria Math"/>
                      </a:rPr>
                      <m:t>00∗</m:t>
                    </m:r>
                    <m:r>
                      <a:rPr lang="en-US" altLang="zh-TW" i="1">
                        <a:latin typeface="Cambria Math"/>
                      </a:rPr>
                      <m:t>𝑥𝑖</m:t>
                    </m:r>
                    <m:r>
                      <a:rPr lang="en-US" altLang="zh-TW" i="1">
                        <a:latin typeface="Cambria Math"/>
                      </a:rPr>
                      <m:t> + </m:t>
                    </m:r>
                    <m:r>
                      <a:rPr lang="en-US" altLang="zh-TW" i="1">
                        <a:latin typeface="Cambria Math"/>
                      </a:rPr>
                      <m:t>𝑐</m:t>
                    </m:r>
                    <m:r>
                      <a:rPr lang="en-US" altLang="zh-TW" i="1">
                        <a:latin typeface="Cambria Math"/>
                      </a:rPr>
                      <m:t>01∗</m:t>
                    </m:r>
                    <m:r>
                      <a:rPr lang="en-US" altLang="zh-TW" i="1">
                        <a:latin typeface="Cambria Math"/>
                      </a:rPr>
                      <m:t>𝑦𝑖</m:t>
                    </m:r>
                    <m:r>
                      <a:rPr lang="en-US" altLang="zh-TW" i="1">
                        <a:latin typeface="Cambria Math"/>
                      </a:rPr>
                      <m:t> + </m:t>
                    </m:r>
                    <m:r>
                      <a:rPr lang="en-US" altLang="zh-TW" i="1">
                        <a:latin typeface="Cambria Math"/>
                      </a:rPr>
                      <m:t>𝑐</m:t>
                    </m:r>
                    <m:r>
                      <a:rPr lang="en-US" altLang="zh-TW" i="1">
                        <a:latin typeface="Cambria Math"/>
                      </a:rPr>
                      <m:t>02</m:t>
                    </m:r>
                  </m:oMath>
                </a14:m>
                <a:endParaRPr lang="zh-TW" altLang="zh-TW" dirty="0">
                  <a:latin typeface="Times New Roman" pitchFamily="18" charset="0"/>
                  <a:cs typeface="Times New Roman" pitchFamily="18" charset="0"/>
                </a:endParaRPr>
              </a:p>
              <a:p>
                <a:pPr algn="ctr"/>
                <a:r>
                  <a:rPr lang="en-US" altLang="zh-TW" i="1" dirty="0" smtClean="0">
                    <a:latin typeface="Times New Roman" pitchFamily="18" charset="0"/>
                    <a:cs typeface="Times New Roman" pitchFamily="18" charset="0"/>
                  </a:rPr>
                  <a:t>vi</a:t>
                </a:r>
                <a:r>
                  <a:rPr lang="en-US" altLang="zh-TW" dirty="0">
                    <a:ea typeface="Cambria Math"/>
                  </a:rPr>
                  <a:t> </a:t>
                </a:r>
                <a14:m>
                  <m:oMath xmlns:m="http://schemas.openxmlformats.org/officeDocument/2006/math">
                    <m:r>
                      <a:rPr lang="en-US" altLang="zh-TW" i="1">
                        <a:latin typeface="Cambria Math"/>
                        <a:ea typeface="Cambria Math"/>
                      </a:rPr>
                      <m:t>∙ </m:t>
                    </m:r>
                  </m:oMath>
                </a14:m>
                <a:r>
                  <a:rPr lang="en-US" altLang="zh-TW" i="1" dirty="0" err="1" smtClean="0">
                    <a:latin typeface="Times New Roman" pitchFamily="18" charset="0"/>
                    <a:cs typeface="Times New Roman" pitchFamily="18" charset="0"/>
                  </a:rPr>
                  <a:t>t</a:t>
                </a:r>
                <a:r>
                  <a:rPr lang="zh-TW" altLang="en-US" i="1" dirty="0" smtClean="0">
                    <a:latin typeface="Times New Roman" pitchFamily="18" charset="0"/>
                    <a:cs typeface="Times New Roman" pitchFamily="18" charset="0"/>
                  </a:rPr>
                  <a:t> </a:t>
                </a:r>
                <a:r>
                  <a:rPr lang="en-US" altLang="zh-TW" i="1" dirty="0">
                    <a:latin typeface="Times New Roman" pitchFamily="18" charset="0"/>
                    <a:cs typeface="Times New Roman" pitchFamily="18" charset="0"/>
                  </a:rPr>
                  <a:t>=</a:t>
                </a:r>
                <a14:m>
                  <m:oMath xmlns:m="http://schemas.openxmlformats.org/officeDocument/2006/math">
                    <m:r>
                      <a:rPr lang="en-US" altLang="zh-TW" i="1">
                        <a:latin typeface="Cambria Math"/>
                      </a:rPr>
                      <m:t> </m:t>
                    </m:r>
                    <m:r>
                      <a:rPr lang="en-US" altLang="zh-TW" i="1">
                        <a:latin typeface="Cambria Math"/>
                      </a:rPr>
                      <m:t>𝑐</m:t>
                    </m:r>
                    <m:r>
                      <a:rPr lang="en-US" altLang="zh-TW" i="1">
                        <a:latin typeface="Cambria Math"/>
                      </a:rPr>
                      <m:t>10∗</m:t>
                    </m:r>
                    <m:r>
                      <a:rPr lang="en-US" altLang="zh-TW" i="1">
                        <a:latin typeface="Cambria Math"/>
                      </a:rPr>
                      <m:t>𝑥𝑖</m:t>
                    </m:r>
                    <m:r>
                      <a:rPr lang="en-US" altLang="zh-TW" i="1">
                        <a:latin typeface="Cambria Math"/>
                      </a:rPr>
                      <m:t> + </m:t>
                    </m:r>
                    <m:r>
                      <a:rPr lang="en-US" altLang="zh-TW" i="1">
                        <a:latin typeface="Cambria Math"/>
                      </a:rPr>
                      <m:t>𝑐</m:t>
                    </m:r>
                    <m:r>
                      <a:rPr lang="en-US" altLang="zh-TW" i="1">
                        <a:latin typeface="Cambria Math"/>
                      </a:rPr>
                      <m:t>11∗</m:t>
                    </m:r>
                    <m:r>
                      <a:rPr lang="en-US" altLang="zh-TW" i="1">
                        <a:latin typeface="Cambria Math"/>
                      </a:rPr>
                      <m:t>𝑦𝑖</m:t>
                    </m:r>
                    <m:r>
                      <a:rPr lang="en-US" altLang="zh-TW" i="1">
                        <a:latin typeface="Cambria Math"/>
                      </a:rPr>
                      <m:t> + </m:t>
                    </m:r>
                    <m:r>
                      <a:rPr lang="en-US" altLang="zh-TW" i="1">
                        <a:latin typeface="Cambria Math"/>
                      </a:rPr>
                      <m:t>𝑐</m:t>
                    </m:r>
                    <m:r>
                      <a:rPr lang="en-US" altLang="zh-TW" i="1">
                        <a:latin typeface="Cambria Math"/>
                      </a:rPr>
                      <m:t>12</m:t>
                    </m:r>
                  </m:oMath>
                </a14:m>
                <a:endParaRPr lang="zh-TW" altLang="zh-TW" dirty="0">
                  <a:latin typeface="Times New Roman" pitchFamily="18" charset="0"/>
                  <a:cs typeface="Times New Roman" pitchFamily="18" charset="0"/>
                </a:endParaRPr>
              </a:p>
              <a:p>
                <a:pPr algn="ctr"/>
                <a:r>
                  <a:rPr lang="zh-TW" altLang="en-US" i="1" dirty="0" smtClean="0">
                    <a:latin typeface="Times New Roman" pitchFamily="18" charset="0"/>
                    <a:cs typeface="Times New Roman" pitchFamily="18" charset="0"/>
                  </a:rPr>
                  <a:t>   </a:t>
                </a:r>
                <a:r>
                  <a:rPr lang="en-US" altLang="zh-TW" i="1" dirty="0" smtClean="0">
                    <a:latin typeface="Times New Roman" pitchFamily="18" charset="0"/>
                    <a:cs typeface="Times New Roman" pitchFamily="18" charset="0"/>
                  </a:rPr>
                  <a:t>t</a:t>
                </a:r>
                <a:r>
                  <a:rPr lang="zh-TW" altLang="en-US" i="1" dirty="0" smtClean="0">
                    <a:latin typeface="Times New Roman" pitchFamily="18" charset="0"/>
                    <a:cs typeface="Times New Roman" pitchFamily="18" charset="0"/>
                  </a:rPr>
                  <a:t> </a:t>
                </a:r>
                <a:r>
                  <a:rPr lang="en-US" altLang="zh-TW" i="1" dirty="0">
                    <a:latin typeface="Times New Roman" pitchFamily="18" charset="0"/>
                    <a:cs typeface="Times New Roman" pitchFamily="18" charset="0"/>
                  </a:rPr>
                  <a:t>=</a:t>
                </a:r>
                <a14:m>
                  <m:oMath xmlns:m="http://schemas.openxmlformats.org/officeDocument/2006/math">
                    <m:r>
                      <a:rPr lang="en-US" altLang="zh-TW" i="1">
                        <a:latin typeface="Cambria Math"/>
                      </a:rPr>
                      <m:t> </m:t>
                    </m:r>
                    <m:r>
                      <a:rPr lang="en-US" altLang="zh-TW" i="1">
                        <a:latin typeface="Cambria Math"/>
                      </a:rPr>
                      <m:t>𝑐</m:t>
                    </m:r>
                    <m:r>
                      <a:rPr lang="en-US" altLang="zh-TW" i="1">
                        <a:latin typeface="Cambria Math"/>
                      </a:rPr>
                      <m:t>20∗</m:t>
                    </m:r>
                    <m:r>
                      <a:rPr lang="en-US" altLang="zh-TW" i="1">
                        <a:latin typeface="Cambria Math"/>
                      </a:rPr>
                      <m:t>𝑥𝑖</m:t>
                    </m:r>
                    <m:r>
                      <a:rPr lang="en-US" altLang="zh-TW" i="1">
                        <a:latin typeface="Cambria Math"/>
                      </a:rPr>
                      <m:t> + </m:t>
                    </m:r>
                    <m:r>
                      <a:rPr lang="en-US" altLang="zh-TW" i="1">
                        <a:latin typeface="Cambria Math"/>
                      </a:rPr>
                      <m:t>𝑐</m:t>
                    </m:r>
                    <m:r>
                      <a:rPr lang="en-US" altLang="zh-TW" i="1">
                        <a:latin typeface="Cambria Math"/>
                      </a:rPr>
                      <m:t>21∗</m:t>
                    </m:r>
                    <m:r>
                      <a:rPr lang="en-US" altLang="zh-TW" i="1">
                        <a:latin typeface="Cambria Math"/>
                      </a:rPr>
                      <m:t>𝑦𝑖</m:t>
                    </m:r>
                    <m:r>
                      <a:rPr lang="en-US" altLang="zh-TW" i="1">
                        <a:latin typeface="Cambria Math"/>
                      </a:rPr>
                      <m:t> + </m:t>
                    </m:r>
                    <m:r>
                      <a:rPr lang="en-US" altLang="zh-TW" i="1">
                        <a:latin typeface="Cambria Math"/>
                      </a:rPr>
                      <m:t>𝑐</m:t>
                    </m:r>
                    <m:r>
                      <a:rPr lang="en-US" altLang="zh-TW" i="1">
                        <a:latin typeface="Cambria Math"/>
                      </a:rPr>
                      <m:t>22</m:t>
                    </m:r>
                  </m:oMath>
                </a14:m>
                <a:endParaRPr lang="en-US" altLang="zh-TW" dirty="0" smtClean="0">
                  <a:latin typeface="Times New Roman" pitchFamily="18" charset="0"/>
                  <a:cs typeface="Times New Roman" pitchFamily="18" charset="0"/>
                </a:endParaRPr>
              </a:p>
              <a:p>
                <a:pPr algn="ctr"/>
                <a:endParaRPr lang="en-US" altLang="zh-TW" dirty="0"/>
              </a:p>
              <a:p>
                <a:pPr algn="ctr"/>
                <a:r>
                  <a:rPr lang="en-US" altLang="zh-TW" i="1" dirty="0" err="1" smtClean="0">
                    <a:latin typeface="Times New Roman" pitchFamily="18" charset="0"/>
                    <a:cs typeface="Times New Roman" pitchFamily="18" charset="0"/>
                  </a:rPr>
                  <a:t>ui</a:t>
                </a:r>
                <a:r>
                  <a:rPr lang="zh-TW" altLang="en-US" i="1" dirty="0" smtClean="0">
                    <a:latin typeface="Times New Roman" pitchFamily="18" charset="0"/>
                    <a:cs typeface="Times New Roman" pitchFamily="18" charset="0"/>
                  </a:rPr>
                  <a:t> </a:t>
                </a:r>
                <a:r>
                  <a:rPr lang="en-US" altLang="zh-TW" i="1" dirty="0" smtClean="0">
                    <a:latin typeface="Times New Roman" pitchFamily="18" charset="0"/>
                    <a:cs typeface="Times New Roman" pitchFamily="18" charset="0"/>
                  </a:rPr>
                  <a:t>=</a:t>
                </a:r>
                <a14:m>
                  <m:oMath xmlns:m="http://schemas.openxmlformats.org/officeDocument/2006/math">
                    <m:r>
                      <a:rPr lang="zh-TW" altLang="en-US" b="0" i="1" smtClean="0">
                        <a:latin typeface="Cambria Math"/>
                      </a:rPr>
                      <m:t> </m:t>
                    </m:r>
                    <m:f>
                      <m:fPr>
                        <m:ctrlPr>
                          <a:rPr lang="zh-TW" altLang="zh-TW" i="1">
                            <a:latin typeface="Cambria Math"/>
                          </a:rPr>
                        </m:ctrlPr>
                      </m:fPr>
                      <m:num>
                        <m:r>
                          <a:rPr lang="en-US" altLang="zh-TW" i="1">
                            <a:latin typeface="Cambria Math"/>
                          </a:rPr>
                          <m:t>𝑐</m:t>
                        </m:r>
                        <m:r>
                          <a:rPr lang="en-US" altLang="zh-TW" i="1">
                            <a:latin typeface="Cambria Math"/>
                          </a:rPr>
                          <m:t>00∗</m:t>
                        </m:r>
                        <m:r>
                          <a:rPr lang="en-US" altLang="zh-TW" i="1">
                            <a:latin typeface="Cambria Math"/>
                          </a:rPr>
                          <m:t>𝑥𝑖</m:t>
                        </m:r>
                        <m:r>
                          <a:rPr lang="en-US" altLang="zh-TW" i="1">
                            <a:latin typeface="Cambria Math"/>
                          </a:rPr>
                          <m:t> + </m:t>
                        </m:r>
                        <m:r>
                          <a:rPr lang="en-US" altLang="zh-TW" i="1">
                            <a:latin typeface="Cambria Math"/>
                          </a:rPr>
                          <m:t>𝑐</m:t>
                        </m:r>
                        <m:r>
                          <a:rPr lang="en-US" altLang="zh-TW" i="1">
                            <a:latin typeface="Cambria Math"/>
                          </a:rPr>
                          <m:t>01∗</m:t>
                        </m:r>
                        <m:r>
                          <a:rPr lang="en-US" altLang="zh-TW" i="1">
                            <a:latin typeface="Cambria Math"/>
                          </a:rPr>
                          <m:t>𝑦𝑖</m:t>
                        </m:r>
                        <m:r>
                          <a:rPr lang="en-US" altLang="zh-TW" i="1">
                            <a:latin typeface="Cambria Math"/>
                          </a:rPr>
                          <m:t> + </m:t>
                        </m:r>
                        <m:r>
                          <a:rPr lang="en-US" altLang="zh-TW" i="1">
                            <a:latin typeface="Cambria Math"/>
                          </a:rPr>
                          <m:t>𝑐</m:t>
                        </m:r>
                        <m:r>
                          <a:rPr lang="en-US" altLang="zh-TW" i="1">
                            <a:latin typeface="Cambria Math"/>
                          </a:rPr>
                          <m:t>02</m:t>
                        </m:r>
                      </m:num>
                      <m:den>
                        <m:r>
                          <a:rPr lang="en-US" altLang="zh-TW" i="1">
                            <a:latin typeface="Cambria Math"/>
                          </a:rPr>
                          <m:t>𝑐</m:t>
                        </m:r>
                        <m:r>
                          <a:rPr lang="en-US" altLang="zh-TW" i="1">
                            <a:latin typeface="Cambria Math"/>
                          </a:rPr>
                          <m:t>20∗</m:t>
                        </m:r>
                        <m:r>
                          <a:rPr lang="en-US" altLang="zh-TW" i="1">
                            <a:latin typeface="Cambria Math"/>
                          </a:rPr>
                          <m:t>𝑥𝑖</m:t>
                        </m:r>
                        <m:r>
                          <a:rPr lang="en-US" altLang="zh-TW" i="1">
                            <a:latin typeface="Cambria Math"/>
                          </a:rPr>
                          <m:t> + </m:t>
                        </m:r>
                        <m:r>
                          <a:rPr lang="en-US" altLang="zh-TW" i="1">
                            <a:latin typeface="Cambria Math"/>
                          </a:rPr>
                          <m:t>𝑐</m:t>
                        </m:r>
                        <m:r>
                          <a:rPr lang="en-US" altLang="zh-TW" i="1">
                            <a:latin typeface="Cambria Math"/>
                          </a:rPr>
                          <m:t>21∗</m:t>
                        </m:r>
                        <m:r>
                          <a:rPr lang="en-US" altLang="zh-TW" i="1">
                            <a:latin typeface="Cambria Math"/>
                          </a:rPr>
                          <m:t>𝑦𝑖</m:t>
                        </m:r>
                        <m:r>
                          <a:rPr lang="en-US" altLang="zh-TW" i="1">
                            <a:latin typeface="Cambria Math"/>
                          </a:rPr>
                          <m:t> + </m:t>
                        </m:r>
                        <m:r>
                          <a:rPr lang="en-US" altLang="zh-TW" i="1">
                            <a:latin typeface="Cambria Math"/>
                          </a:rPr>
                          <m:t>𝑐</m:t>
                        </m:r>
                        <m:r>
                          <a:rPr lang="en-US" altLang="zh-TW" i="1">
                            <a:latin typeface="Cambria Math"/>
                          </a:rPr>
                          <m:t>22</m:t>
                        </m:r>
                      </m:den>
                    </m:f>
                    <m:r>
                      <a:rPr lang="zh-TW" altLang="en-US" b="0" i="1" smtClean="0">
                        <a:latin typeface="Cambria Math"/>
                      </a:rPr>
                      <m:t>   </m:t>
                    </m:r>
                  </m:oMath>
                </a14:m>
                <a:r>
                  <a:rPr lang="zh-TW" altLang="en-US" i="1" dirty="0" smtClean="0">
                    <a:latin typeface="Times New Roman" pitchFamily="18" charset="0"/>
                    <a:cs typeface="Times New Roman" pitchFamily="18" charset="0"/>
                  </a:rPr>
                  <a:t>   </a:t>
                </a:r>
                <a:r>
                  <a:rPr lang="en-US" altLang="zh-TW" i="1" dirty="0" smtClean="0">
                    <a:latin typeface="Times New Roman" pitchFamily="18" charset="0"/>
                    <a:cs typeface="Times New Roman" pitchFamily="18" charset="0"/>
                  </a:rPr>
                  <a:t>vi</a:t>
                </a:r>
                <a:r>
                  <a:rPr lang="zh-TW" altLang="en-US" i="1" dirty="0" smtClean="0">
                    <a:latin typeface="Times New Roman" pitchFamily="18" charset="0"/>
                    <a:cs typeface="Times New Roman" pitchFamily="18" charset="0"/>
                  </a:rPr>
                  <a:t> </a:t>
                </a:r>
                <a:r>
                  <a:rPr lang="en-US" altLang="zh-TW" i="1" dirty="0" smtClean="0">
                    <a:latin typeface="Times New Roman" pitchFamily="18" charset="0"/>
                    <a:cs typeface="Times New Roman" pitchFamily="18" charset="0"/>
                  </a:rPr>
                  <a:t>=</a:t>
                </a:r>
                <a:r>
                  <a:rPr lang="zh-TW" altLang="en-US" i="1" dirty="0" smtClean="0">
                    <a:latin typeface="Times New Roman" pitchFamily="18" charset="0"/>
                    <a:cs typeface="Times New Roman" pitchFamily="18" charset="0"/>
                  </a:rPr>
                  <a:t> </a:t>
                </a:r>
                <a14:m>
                  <m:oMath xmlns:m="http://schemas.openxmlformats.org/officeDocument/2006/math">
                    <m:f>
                      <m:fPr>
                        <m:ctrlPr>
                          <a:rPr lang="zh-TW" altLang="zh-TW" i="1">
                            <a:latin typeface="Cambria Math"/>
                          </a:rPr>
                        </m:ctrlPr>
                      </m:fPr>
                      <m:num>
                        <m:r>
                          <a:rPr lang="en-US" altLang="zh-TW" i="1">
                            <a:latin typeface="Cambria Math"/>
                          </a:rPr>
                          <m:t>𝑐</m:t>
                        </m:r>
                        <m:r>
                          <a:rPr lang="en-US" altLang="zh-TW" i="1">
                            <a:latin typeface="Cambria Math"/>
                          </a:rPr>
                          <m:t>10∗</m:t>
                        </m:r>
                        <m:r>
                          <a:rPr lang="en-US" altLang="zh-TW" i="1">
                            <a:latin typeface="Cambria Math"/>
                          </a:rPr>
                          <m:t>𝑥𝑖</m:t>
                        </m:r>
                        <m:r>
                          <a:rPr lang="en-US" altLang="zh-TW" i="1">
                            <a:latin typeface="Cambria Math"/>
                          </a:rPr>
                          <m:t> + </m:t>
                        </m:r>
                        <m:r>
                          <a:rPr lang="en-US" altLang="zh-TW" i="1">
                            <a:latin typeface="Cambria Math"/>
                          </a:rPr>
                          <m:t>𝑐</m:t>
                        </m:r>
                        <m:r>
                          <a:rPr lang="en-US" altLang="zh-TW" i="1">
                            <a:latin typeface="Cambria Math"/>
                          </a:rPr>
                          <m:t>11∗</m:t>
                        </m:r>
                        <m:r>
                          <a:rPr lang="en-US" altLang="zh-TW" i="1">
                            <a:latin typeface="Cambria Math"/>
                          </a:rPr>
                          <m:t>𝑦𝑖</m:t>
                        </m:r>
                        <m:r>
                          <a:rPr lang="en-US" altLang="zh-TW" i="1">
                            <a:latin typeface="Cambria Math"/>
                          </a:rPr>
                          <m:t> + </m:t>
                        </m:r>
                        <m:r>
                          <a:rPr lang="en-US" altLang="zh-TW" i="1">
                            <a:latin typeface="Cambria Math"/>
                          </a:rPr>
                          <m:t>𝑐</m:t>
                        </m:r>
                        <m:r>
                          <a:rPr lang="en-US" altLang="zh-TW" i="1">
                            <a:latin typeface="Cambria Math"/>
                          </a:rPr>
                          <m:t>12</m:t>
                        </m:r>
                      </m:num>
                      <m:den>
                        <m:r>
                          <a:rPr lang="en-US" altLang="zh-TW" i="1">
                            <a:latin typeface="Cambria Math"/>
                          </a:rPr>
                          <m:t>𝑐</m:t>
                        </m:r>
                        <m:r>
                          <a:rPr lang="en-US" altLang="zh-TW" i="1">
                            <a:latin typeface="Cambria Math"/>
                          </a:rPr>
                          <m:t>20∗</m:t>
                        </m:r>
                        <m:r>
                          <a:rPr lang="en-US" altLang="zh-TW" i="1">
                            <a:latin typeface="Cambria Math"/>
                          </a:rPr>
                          <m:t>𝑥𝑖</m:t>
                        </m:r>
                        <m:r>
                          <a:rPr lang="en-US" altLang="zh-TW" i="1">
                            <a:latin typeface="Cambria Math"/>
                          </a:rPr>
                          <m:t> + </m:t>
                        </m:r>
                        <m:r>
                          <a:rPr lang="en-US" altLang="zh-TW" i="1">
                            <a:latin typeface="Cambria Math"/>
                          </a:rPr>
                          <m:t>𝑐</m:t>
                        </m:r>
                        <m:r>
                          <a:rPr lang="en-US" altLang="zh-TW" i="1">
                            <a:latin typeface="Cambria Math"/>
                          </a:rPr>
                          <m:t>21∗</m:t>
                        </m:r>
                        <m:r>
                          <a:rPr lang="en-US" altLang="zh-TW" i="1">
                            <a:latin typeface="Cambria Math"/>
                          </a:rPr>
                          <m:t>𝑦𝑖</m:t>
                        </m:r>
                        <m:r>
                          <a:rPr lang="en-US" altLang="zh-TW" i="1">
                            <a:latin typeface="Cambria Math"/>
                          </a:rPr>
                          <m:t> + </m:t>
                        </m:r>
                        <m:r>
                          <a:rPr lang="en-US" altLang="zh-TW" i="1">
                            <a:latin typeface="Cambria Math"/>
                          </a:rPr>
                          <m:t>𝑐</m:t>
                        </m:r>
                        <m:r>
                          <a:rPr lang="en-US" altLang="zh-TW" i="1">
                            <a:latin typeface="Cambria Math"/>
                          </a:rPr>
                          <m:t>22</m:t>
                        </m:r>
                      </m:den>
                    </m:f>
                  </m:oMath>
                </a14:m>
                <a:endParaRPr lang="en-US" altLang="zh-TW" dirty="0" smtClean="0"/>
              </a:p>
            </p:txBody>
          </p:sp>
        </mc:Choice>
        <mc:Fallback xmlns="">
          <p:sp>
            <p:nvSpPr>
              <p:cNvPr id="6" name="文字方塊 5"/>
              <p:cNvSpPr txBox="1">
                <a:spLocks noRot="1" noChangeAspect="1" noMove="1" noResize="1" noEditPoints="1" noAdjustHandles="1" noChangeArrowheads="1" noChangeShapeType="1" noTextEdit="1"/>
              </p:cNvSpPr>
              <p:nvPr/>
            </p:nvSpPr>
            <p:spPr>
              <a:xfrm>
                <a:off x="842948" y="1556792"/>
                <a:ext cx="7560840" cy="4585807"/>
              </a:xfrm>
              <a:prstGeom prst="rect">
                <a:avLst/>
              </a:prstGeom>
              <a:blipFill rotWithShape="1">
                <a:blip r:embed="rId2"/>
                <a:stretch>
                  <a:fillRect l="-645" t="-531" r="-645"/>
                </a:stretch>
              </a:blipFill>
            </p:spPr>
            <p:txBody>
              <a:bodyPr/>
              <a:lstStyle/>
              <a:p>
                <a:r>
                  <a:rPr lang="zh-TW" altLang="en-US">
                    <a:noFill/>
                  </a:rPr>
                  <a:t> </a:t>
                </a:r>
              </a:p>
            </p:txBody>
          </p:sp>
        </mc:Fallback>
      </mc:AlternateContent>
      <p:sp>
        <p:nvSpPr>
          <p:cNvPr id="7"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Page.9</a:t>
            </a:r>
          </a:p>
        </p:txBody>
      </p:sp>
    </p:spTree>
    <p:extLst>
      <p:ext uri="{BB962C8B-B14F-4D97-AF65-F5344CB8AC3E}">
        <p14:creationId xmlns:p14="http://schemas.microsoft.com/office/powerpoint/2010/main" val="3117847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透視</a:t>
            </a:r>
            <a:r>
              <a:rPr lang="zh-TW" altLang="en-US" dirty="0"/>
              <a:t>投影轉換 </a:t>
            </a:r>
            <a:r>
              <a:rPr lang="en-US" altLang="zh-TW" dirty="0" smtClean="0">
                <a:latin typeface="Times New Roman" pitchFamily="18" charset="0"/>
                <a:ea typeface="標楷體" pitchFamily="65" charset="-120"/>
              </a:rPr>
              <a:t>(3/3</a:t>
            </a:r>
            <a:r>
              <a:rPr lang="en-US" altLang="zh-TW" dirty="0">
                <a:latin typeface="Times New Roman" pitchFamily="18" charset="0"/>
                <a:ea typeface="標楷體" pitchFamily="65" charset="-120"/>
              </a:rPr>
              <a:t>)</a:t>
            </a:r>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842948" y="1556792"/>
                <a:ext cx="7560840" cy="4220835"/>
              </a:xfrm>
              <a:prstGeom prst="rect">
                <a:avLst/>
              </a:prstGeom>
              <a:noFill/>
            </p:spPr>
            <p:txBody>
              <a:bodyPr wrap="square" rtlCol="0">
                <a:spAutoFit/>
              </a:bodyPr>
              <a:lstStyle/>
              <a:p>
                <a:pPr algn="just"/>
                <a:r>
                  <a:rPr lang="zh-TW" altLang="zh-TW" dirty="0" smtClean="0"/>
                  <a:t>系</a:t>
                </a:r>
                <a:r>
                  <a:rPr lang="zh-TW" altLang="zh-TW" dirty="0"/>
                  <a:t>數是被以下的線性公式求</a:t>
                </a:r>
                <a:r>
                  <a:rPr lang="zh-TW" altLang="zh-TW" dirty="0" smtClean="0"/>
                  <a:t>出</a:t>
                </a:r>
                <a:r>
                  <a:rPr lang="zh-TW" altLang="en-US" dirty="0" smtClean="0"/>
                  <a:t>：</a:t>
                </a:r>
                <a:endParaRPr lang="en-US" altLang="zh-TW" dirty="0" smtClean="0"/>
              </a:p>
              <a:p>
                <a:endParaRPr lang="en-US" altLang="zh-TW" dirty="0">
                  <a:latin typeface="Times New Roman" pitchFamily="18" charset="0"/>
                  <a:ea typeface="標楷體" pitchFamily="65" charset="-120"/>
                </a:endParaRPr>
              </a:p>
              <a:p>
                <a:pPr algn="just"/>
                <a14:m>
                  <m:oMathPara xmlns:m="http://schemas.openxmlformats.org/officeDocument/2006/math">
                    <m:oMathParaPr>
                      <m:jc m:val="centerGroup"/>
                    </m:oMathParaPr>
                    <m:oMath xmlns:m="http://schemas.openxmlformats.org/officeDocument/2006/math">
                      <m:d>
                        <m:dPr>
                          <m:begChr m:val="["/>
                          <m:endChr m:val="]"/>
                          <m:ctrlPr>
                            <a:rPr lang="en-US" altLang="zh-TW" i="1">
                              <a:latin typeface="Cambria Math"/>
                            </a:rPr>
                          </m:ctrlPr>
                        </m:dPr>
                        <m:e>
                          <m:eqArr>
                            <m:eqArrPr>
                              <m:ctrlPr>
                                <a:rPr lang="zh-TW" altLang="zh-TW" i="1">
                                  <a:latin typeface="Cambria Math"/>
                                </a:rPr>
                              </m:ctrlPr>
                            </m:eqArrPr>
                            <m:e>
                              <m:r>
                                <m:rPr>
                                  <m:sty m:val="p"/>
                                </m:rPr>
                                <a:rPr lang="en-US" altLang="zh-TW">
                                  <a:latin typeface="Cambria Math"/>
                                </a:rPr>
                                <m:t>x</m:t>
                              </m:r>
                              <m:r>
                                <a:rPr lang="en-US" altLang="zh-TW" i="1">
                                  <a:latin typeface="Cambria Math"/>
                                </a:rPr>
                                <m:t>0</m:t>
                              </m:r>
                              <m:r>
                                <a:rPr lang="zh-TW" altLang="en-US" i="1">
                                  <a:latin typeface="Cambria Math"/>
                                </a:rPr>
                                <m:t> </m:t>
                              </m:r>
                              <m:r>
                                <a:rPr lang="en-US" altLang="zh-TW">
                                  <a:latin typeface="Cambria Math"/>
                                </a:rPr>
                                <m:t> </m:t>
                              </m:r>
                              <m:r>
                                <m:rPr>
                                  <m:sty m:val="p"/>
                                </m:rPr>
                                <a:rPr lang="en-US" altLang="zh-TW">
                                  <a:latin typeface="Cambria Math"/>
                                </a:rPr>
                                <m:t>y</m:t>
                              </m:r>
                              <m:r>
                                <a:rPr lang="en-US" altLang="zh-TW" i="1">
                                  <a:latin typeface="Cambria Math"/>
                                </a:rPr>
                                <m:t>0</m:t>
                              </m:r>
                              <m:r>
                                <a:rPr lang="en-US" altLang="zh-TW">
                                  <a:latin typeface="Cambria Math"/>
                                </a:rPr>
                                <m:t>  1  0  0  0 </m:t>
                              </m:r>
                              <m:r>
                                <a:rPr lang="en-US" altLang="zh-TW" i="1">
                                  <a:latin typeface="Cambria Math"/>
                                </a:rPr>
                                <m:t>−</m:t>
                              </m:r>
                              <m:r>
                                <a:rPr lang="zh-TW" altLang="en-US" i="1">
                                  <a:latin typeface="Cambria Math"/>
                                </a:rPr>
                                <m:t> </m:t>
                              </m:r>
                              <m:r>
                                <m:rPr>
                                  <m:sty m:val="p"/>
                                </m:rPr>
                                <a:rPr lang="en-US" altLang="zh-TW">
                                  <a:latin typeface="Cambria Math"/>
                                </a:rPr>
                                <m:t>x</m:t>
                              </m:r>
                              <m:r>
                                <a:rPr lang="en-US" altLang="zh-TW" i="1">
                                  <a:latin typeface="Cambria Math"/>
                                </a:rPr>
                                <m:t>0∗</m:t>
                              </m:r>
                              <m:r>
                                <m:rPr>
                                  <m:sty m:val="p"/>
                                </m:rPr>
                                <a:rPr lang="en-US" altLang="zh-TW">
                                  <a:latin typeface="Cambria Math"/>
                                </a:rPr>
                                <m:t>u</m:t>
                              </m:r>
                              <m:r>
                                <a:rPr lang="en-US" altLang="zh-TW" i="1">
                                  <a:latin typeface="Cambria Math"/>
                                </a:rPr>
                                <m:t>0</m:t>
                              </m:r>
                              <m:r>
                                <a:rPr lang="en-US" altLang="zh-TW">
                                  <a:latin typeface="Cambria Math"/>
                                </a:rPr>
                                <m:t> </m:t>
                              </m:r>
                              <m:r>
                                <a:rPr lang="en-US" altLang="zh-TW" i="1">
                                  <a:latin typeface="Cambria Math"/>
                                </a:rPr>
                                <m:t>−</m:t>
                              </m:r>
                              <m:r>
                                <a:rPr lang="zh-TW" altLang="en-US" i="1">
                                  <a:latin typeface="Cambria Math"/>
                                </a:rPr>
                                <m:t> </m:t>
                              </m:r>
                              <m:r>
                                <m:rPr>
                                  <m:sty m:val="p"/>
                                </m:rPr>
                                <a:rPr lang="en-US" altLang="zh-TW">
                                  <a:latin typeface="Cambria Math"/>
                                </a:rPr>
                                <m:t>y</m:t>
                              </m:r>
                              <m:r>
                                <a:rPr lang="en-US" altLang="zh-TW" i="1">
                                  <a:latin typeface="Cambria Math"/>
                                </a:rPr>
                                <m:t>0∗</m:t>
                              </m:r>
                              <m:r>
                                <m:rPr>
                                  <m:sty m:val="p"/>
                                </m:rPr>
                                <a:rPr lang="en-US" altLang="zh-TW">
                                  <a:latin typeface="Cambria Math"/>
                                </a:rPr>
                                <m:t>u</m:t>
                              </m:r>
                              <m:r>
                                <a:rPr lang="en-US" altLang="zh-TW" i="1">
                                  <a:latin typeface="Cambria Math"/>
                                </a:rPr>
                                <m:t>0</m:t>
                              </m:r>
                            </m:e>
                            <m:e>
                              <m:r>
                                <m:rPr>
                                  <m:sty m:val="p"/>
                                </m:rPr>
                                <a:rPr lang="en-US" altLang="zh-TW">
                                  <a:latin typeface="Cambria Math"/>
                                </a:rPr>
                                <m:t>x</m:t>
                              </m:r>
                              <m:r>
                                <a:rPr lang="en-US" altLang="zh-TW">
                                  <a:latin typeface="Cambria Math"/>
                                </a:rPr>
                                <m:t>1</m:t>
                              </m:r>
                              <m:r>
                                <a:rPr lang="zh-TW" altLang="en-US" i="1">
                                  <a:latin typeface="Cambria Math"/>
                                </a:rPr>
                                <m:t> </m:t>
                              </m:r>
                              <m:r>
                                <a:rPr lang="en-US" altLang="zh-TW">
                                  <a:latin typeface="Cambria Math"/>
                                </a:rPr>
                                <m:t> </m:t>
                              </m:r>
                              <m:r>
                                <m:rPr>
                                  <m:sty m:val="p"/>
                                </m:rPr>
                                <a:rPr lang="en-US" altLang="zh-TW">
                                  <a:latin typeface="Cambria Math"/>
                                </a:rPr>
                                <m:t>y</m:t>
                              </m:r>
                              <m:r>
                                <a:rPr lang="en-US" altLang="zh-TW">
                                  <a:latin typeface="Cambria Math"/>
                                </a:rPr>
                                <m:t>1  1  0  0  0 </m:t>
                              </m:r>
                              <m:r>
                                <a:rPr lang="en-US" altLang="zh-TW" i="1">
                                  <a:latin typeface="Cambria Math"/>
                                </a:rPr>
                                <m:t>−</m:t>
                              </m:r>
                              <m:r>
                                <a:rPr lang="zh-TW" altLang="en-US" i="1">
                                  <a:latin typeface="Cambria Math"/>
                                </a:rPr>
                                <m:t> </m:t>
                              </m:r>
                              <m:r>
                                <m:rPr>
                                  <m:sty m:val="p"/>
                                </m:rPr>
                                <a:rPr lang="en-US" altLang="zh-TW">
                                  <a:latin typeface="Cambria Math"/>
                                </a:rPr>
                                <m:t>x</m:t>
                              </m:r>
                              <m:r>
                                <a:rPr lang="en-US" altLang="zh-TW">
                                  <a:latin typeface="Cambria Math"/>
                                </a:rPr>
                                <m:t>1</m:t>
                              </m:r>
                              <m:r>
                                <a:rPr lang="en-US" altLang="zh-TW" i="1">
                                  <a:latin typeface="Cambria Math"/>
                                </a:rPr>
                                <m:t>∗</m:t>
                              </m:r>
                              <m:r>
                                <m:rPr>
                                  <m:sty m:val="p"/>
                                </m:rPr>
                                <a:rPr lang="en-US" altLang="zh-TW">
                                  <a:latin typeface="Cambria Math"/>
                                </a:rPr>
                                <m:t>u</m:t>
                              </m:r>
                              <m:r>
                                <a:rPr lang="en-US" altLang="zh-TW">
                                  <a:latin typeface="Cambria Math"/>
                                </a:rPr>
                                <m:t>1 </m:t>
                              </m:r>
                              <m:r>
                                <a:rPr lang="en-US" altLang="zh-TW" i="1">
                                  <a:latin typeface="Cambria Math"/>
                                </a:rPr>
                                <m:t>−</m:t>
                              </m:r>
                              <m:r>
                                <a:rPr lang="zh-TW" altLang="en-US" i="1">
                                  <a:latin typeface="Cambria Math"/>
                                </a:rPr>
                                <m:t> </m:t>
                              </m:r>
                              <m:r>
                                <m:rPr>
                                  <m:sty m:val="p"/>
                                </m:rPr>
                                <a:rPr lang="en-US" altLang="zh-TW">
                                  <a:latin typeface="Cambria Math"/>
                                </a:rPr>
                                <m:t>y</m:t>
                              </m:r>
                              <m:r>
                                <a:rPr lang="en-US" altLang="zh-TW">
                                  <a:latin typeface="Cambria Math"/>
                                </a:rPr>
                                <m:t>1</m:t>
                              </m:r>
                              <m:r>
                                <a:rPr lang="en-US" altLang="zh-TW" i="1">
                                  <a:latin typeface="Cambria Math"/>
                                </a:rPr>
                                <m:t>∗</m:t>
                              </m:r>
                              <m:r>
                                <m:rPr>
                                  <m:sty m:val="p"/>
                                </m:rPr>
                                <a:rPr lang="en-US" altLang="zh-TW">
                                  <a:latin typeface="Cambria Math"/>
                                </a:rPr>
                                <m:t>u</m:t>
                              </m:r>
                              <m:r>
                                <a:rPr lang="en-US" altLang="zh-TW">
                                  <a:latin typeface="Cambria Math"/>
                                </a:rPr>
                                <m:t>1</m:t>
                              </m:r>
                            </m:e>
                            <m:e>
                              <m:r>
                                <a:rPr lang="en-US" altLang="zh-TW">
                                  <a:latin typeface="Cambria Math"/>
                                </a:rPr>
                                <m:t> </m:t>
                              </m:r>
                              <m:r>
                                <m:rPr>
                                  <m:sty m:val="p"/>
                                </m:rPr>
                                <a:rPr lang="en-US" altLang="zh-TW">
                                  <a:latin typeface="Cambria Math"/>
                                </a:rPr>
                                <m:t>x</m:t>
                              </m:r>
                              <m:r>
                                <a:rPr lang="en-US" altLang="zh-TW">
                                  <a:latin typeface="Cambria Math"/>
                                </a:rPr>
                                <m:t>2  </m:t>
                              </m:r>
                              <m:r>
                                <m:rPr>
                                  <m:sty m:val="p"/>
                                </m:rPr>
                                <a:rPr lang="en-US" altLang="zh-TW">
                                  <a:latin typeface="Cambria Math"/>
                                </a:rPr>
                                <m:t>y</m:t>
                              </m:r>
                              <m:r>
                                <a:rPr lang="en-US" altLang="zh-TW">
                                  <a:latin typeface="Cambria Math"/>
                                </a:rPr>
                                <m:t>2  1  0  0  0 </m:t>
                              </m:r>
                              <m:r>
                                <a:rPr lang="en-US" altLang="zh-TW" i="1">
                                  <a:latin typeface="Cambria Math"/>
                                </a:rPr>
                                <m:t>−</m:t>
                              </m:r>
                              <m:r>
                                <a:rPr lang="zh-TW" altLang="en-US" i="1">
                                  <a:latin typeface="Cambria Math"/>
                                </a:rPr>
                                <m:t> </m:t>
                              </m:r>
                              <m:r>
                                <m:rPr>
                                  <m:sty m:val="p"/>
                                </m:rPr>
                                <a:rPr lang="en-US" altLang="zh-TW">
                                  <a:latin typeface="Cambria Math"/>
                                </a:rPr>
                                <m:t>x</m:t>
                              </m:r>
                              <m:r>
                                <a:rPr lang="en-US" altLang="zh-TW">
                                  <a:latin typeface="Cambria Math"/>
                                </a:rPr>
                                <m:t>2</m:t>
                              </m:r>
                              <m:r>
                                <a:rPr lang="en-US" altLang="zh-TW" i="1">
                                  <a:latin typeface="Cambria Math"/>
                                </a:rPr>
                                <m:t>∗</m:t>
                              </m:r>
                              <m:r>
                                <m:rPr>
                                  <m:sty m:val="p"/>
                                </m:rPr>
                                <a:rPr lang="en-US" altLang="zh-TW">
                                  <a:latin typeface="Cambria Math"/>
                                </a:rPr>
                                <m:t>u</m:t>
                              </m:r>
                              <m:r>
                                <a:rPr lang="en-US" altLang="zh-TW">
                                  <a:latin typeface="Cambria Math"/>
                                </a:rPr>
                                <m:t>2 </m:t>
                              </m:r>
                              <m:r>
                                <a:rPr lang="en-US" altLang="zh-TW" i="1">
                                  <a:latin typeface="Cambria Math"/>
                                </a:rPr>
                                <m:t>−</m:t>
                              </m:r>
                              <m:r>
                                <a:rPr lang="zh-TW" altLang="en-US" i="1">
                                  <a:latin typeface="Cambria Math"/>
                                </a:rPr>
                                <m:t> </m:t>
                              </m:r>
                              <m:r>
                                <m:rPr>
                                  <m:sty m:val="p"/>
                                </m:rPr>
                                <a:rPr lang="en-US" altLang="zh-TW">
                                  <a:latin typeface="Cambria Math"/>
                                </a:rPr>
                                <m:t>y</m:t>
                              </m:r>
                              <m:r>
                                <a:rPr lang="en-US" altLang="zh-TW">
                                  <a:latin typeface="Cambria Math"/>
                                </a:rPr>
                                <m:t>2</m:t>
                              </m:r>
                              <m:r>
                                <a:rPr lang="en-US" altLang="zh-TW" i="1">
                                  <a:latin typeface="Cambria Math"/>
                                </a:rPr>
                                <m:t>∗</m:t>
                              </m:r>
                              <m:r>
                                <m:rPr>
                                  <m:sty m:val="p"/>
                                </m:rPr>
                                <a:rPr lang="en-US" altLang="zh-TW">
                                  <a:latin typeface="Cambria Math"/>
                                </a:rPr>
                                <m:t>u</m:t>
                              </m:r>
                              <m:r>
                                <a:rPr lang="en-US" altLang="zh-TW">
                                  <a:latin typeface="Cambria Math"/>
                                </a:rPr>
                                <m:t>2 </m:t>
                              </m:r>
                            </m:e>
                            <m:e>
                              <m:r>
                                <m:rPr>
                                  <m:sty m:val="p"/>
                                </m:rPr>
                                <a:rPr lang="en-US" altLang="zh-TW">
                                  <a:latin typeface="Cambria Math"/>
                                </a:rPr>
                                <m:t>x</m:t>
                              </m:r>
                              <m:r>
                                <a:rPr lang="en-US" altLang="zh-TW" i="1">
                                  <a:latin typeface="Cambria Math"/>
                                </a:rPr>
                                <m:t>3</m:t>
                              </m:r>
                              <m:r>
                                <a:rPr lang="en-US" altLang="zh-TW">
                                  <a:latin typeface="Cambria Math"/>
                                </a:rPr>
                                <m:t>  </m:t>
                              </m:r>
                              <m:r>
                                <m:rPr>
                                  <m:sty m:val="p"/>
                                </m:rPr>
                                <a:rPr lang="en-US" altLang="zh-TW">
                                  <a:latin typeface="Cambria Math"/>
                                </a:rPr>
                                <m:t>y</m:t>
                              </m:r>
                              <m:r>
                                <a:rPr lang="en-US" altLang="zh-TW" i="1">
                                  <a:latin typeface="Cambria Math"/>
                                </a:rPr>
                                <m:t>3</m:t>
                              </m:r>
                              <m:r>
                                <a:rPr lang="en-US" altLang="zh-TW">
                                  <a:latin typeface="Cambria Math"/>
                                </a:rPr>
                                <m:t>  1  0  0  0 </m:t>
                              </m:r>
                              <m:r>
                                <a:rPr lang="en-US" altLang="zh-TW" i="1">
                                  <a:latin typeface="Cambria Math"/>
                                </a:rPr>
                                <m:t>−</m:t>
                              </m:r>
                              <m:r>
                                <a:rPr lang="zh-TW" altLang="en-US" i="1">
                                  <a:latin typeface="Cambria Math"/>
                                </a:rPr>
                                <m:t> </m:t>
                              </m:r>
                              <m:r>
                                <m:rPr>
                                  <m:sty m:val="p"/>
                                </m:rPr>
                                <a:rPr lang="en-US" altLang="zh-TW">
                                  <a:latin typeface="Cambria Math"/>
                                </a:rPr>
                                <m:t>x</m:t>
                              </m:r>
                              <m:r>
                                <a:rPr lang="en-US" altLang="zh-TW" i="1">
                                  <a:latin typeface="Cambria Math"/>
                                </a:rPr>
                                <m:t>3∗</m:t>
                              </m:r>
                              <m:r>
                                <m:rPr>
                                  <m:sty m:val="p"/>
                                </m:rPr>
                                <a:rPr lang="en-US" altLang="zh-TW">
                                  <a:latin typeface="Cambria Math"/>
                                </a:rPr>
                                <m:t>u</m:t>
                              </m:r>
                              <m:r>
                                <a:rPr lang="en-US" altLang="zh-TW" i="1">
                                  <a:latin typeface="Cambria Math"/>
                                </a:rPr>
                                <m:t>3</m:t>
                              </m:r>
                              <m:r>
                                <a:rPr lang="en-US" altLang="zh-TW">
                                  <a:latin typeface="Cambria Math"/>
                                </a:rPr>
                                <m:t> </m:t>
                              </m:r>
                              <m:r>
                                <a:rPr lang="en-US" altLang="zh-TW" i="1">
                                  <a:latin typeface="Cambria Math"/>
                                </a:rPr>
                                <m:t>−</m:t>
                              </m:r>
                              <m:r>
                                <a:rPr lang="zh-TW" altLang="en-US" i="1">
                                  <a:latin typeface="Cambria Math"/>
                                </a:rPr>
                                <m:t> </m:t>
                              </m:r>
                              <m:r>
                                <m:rPr>
                                  <m:sty m:val="p"/>
                                </m:rPr>
                                <a:rPr lang="en-US" altLang="zh-TW">
                                  <a:latin typeface="Cambria Math"/>
                                </a:rPr>
                                <m:t>y</m:t>
                              </m:r>
                              <m:r>
                                <a:rPr lang="en-US" altLang="zh-TW" i="1">
                                  <a:latin typeface="Cambria Math"/>
                                </a:rPr>
                                <m:t>3∗</m:t>
                              </m:r>
                              <m:r>
                                <m:rPr>
                                  <m:sty m:val="p"/>
                                </m:rPr>
                                <a:rPr lang="en-US" altLang="zh-TW">
                                  <a:latin typeface="Cambria Math"/>
                                </a:rPr>
                                <m:t>u</m:t>
                              </m:r>
                              <m:r>
                                <a:rPr lang="en-US" altLang="zh-TW" i="1">
                                  <a:latin typeface="Cambria Math"/>
                                </a:rPr>
                                <m:t>3</m:t>
                              </m:r>
                            </m:e>
                            <m:e>
                              <m:r>
                                <a:rPr lang="en-US" altLang="zh-TW">
                                  <a:latin typeface="Cambria Math"/>
                                </a:rPr>
                                <m:t>  0  0  0 </m:t>
                              </m:r>
                              <m:r>
                                <a:rPr lang="zh-TW" altLang="en-US" i="1">
                                  <a:latin typeface="Cambria Math"/>
                                </a:rPr>
                                <m:t> </m:t>
                              </m:r>
                              <m:r>
                                <m:rPr>
                                  <m:sty m:val="p"/>
                                </m:rPr>
                                <a:rPr lang="en-US" altLang="zh-TW">
                                  <a:latin typeface="Cambria Math"/>
                                </a:rPr>
                                <m:t>x</m:t>
                              </m:r>
                              <m:r>
                                <a:rPr lang="en-US" altLang="zh-TW">
                                  <a:latin typeface="Cambria Math"/>
                                </a:rPr>
                                <m:t>0 </m:t>
                              </m:r>
                              <m:r>
                                <a:rPr lang="zh-TW" altLang="en-US" i="1">
                                  <a:latin typeface="Cambria Math"/>
                                </a:rPr>
                                <m:t> </m:t>
                              </m:r>
                              <m:r>
                                <m:rPr>
                                  <m:sty m:val="p"/>
                                </m:rPr>
                                <a:rPr lang="en-US" altLang="zh-TW">
                                  <a:latin typeface="Cambria Math"/>
                                </a:rPr>
                                <m:t>y</m:t>
                              </m:r>
                              <m:r>
                                <a:rPr lang="en-US" altLang="zh-TW">
                                  <a:latin typeface="Cambria Math"/>
                                </a:rPr>
                                <m:t>0  1 </m:t>
                              </m:r>
                              <m:r>
                                <a:rPr lang="en-US" altLang="zh-TW" i="1">
                                  <a:latin typeface="Cambria Math"/>
                                </a:rPr>
                                <m:t>−</m:t>
                              </m:r>
                              <m:r>
                                <a:rPr lang="zh-TW" altLang="en-US" i="1">
                                  <a:latin typeface="Cambria Math"/>
                                </a:rPr>
                                <m:t> </m:t>
                              </m:r>
                              <m:r>
                                <m:rPr>
                                  <m:sty m:val="p"/>
                                </m:rPr>
                                <a:rPr lang="en-US" altLang="zh-TW">
                                  <a:latin typeface="Cambria Math"/>
                                </a:rPr>
                                <m:t>x</m:t>
                              </m:r>
                              <m:r>
                                <a:rPr lang="en-US" altLang="zh-TW">
                                  <a:latin typeface="Cambria Math"/>
                                </a:rPr>
                                <m:t>0</m:t>
                              </m:r>
                              <m:r>
                                <a:rPr lang="en-US" altLang="zh-TW" i="1">
                                  <a:latin typeface="Cambria Math"/>
                                </a:rPr>
                                <m:t>∗</m:t>
                              </m:r>
                              <m:r>
                                <m:rPr>
                                  <m:sty m:val="p"/>
                                </m:rPr>
                                <a:rPr lang="en-US" altLang="zh-TW">
                                  <a:latin typeface="Cambria Math"/>
                                </a:rPr>
                                <m:t>v</m:t>
                              </m:r>
                              <m:r>
                                <a:rPr lang="en-US" altLang="zh-TW">
                                  <a:latin typeface="Cambria Math"/>
                                </a:rPr>
                                <m:t>0 </m:t>
                              </m:r>
                              <m:r>
                                <a:rPr lang="en-US" altLang="zh-TW" i="1">
                                  <a:latin typeface="Cambria Math"/>
                                </a:rPr>
                                <m:t>−</m:t>
                              </m:r>
                              <m:r>
                                <a:rPr lang="zh-TW" altLang="en-US" i="1">
                                  <a:latin typeface="Cambria Math"/>
                                </a:rPr>
                                <m:t> </m:t>
                              </m:r>
                              <m:r>
                                <m:rPr>
                                  <m:sty m:val="p"/>
                                </m:rPr>
                                <a:rPr lang="en-US" altLang="zh-TW">
                                  <a:latin typeface="Cambria Math"/>
                                </a:rPr>
                                <m:t>y</m:t>
                              </m:r>
                              <m:r>
                                <a:rPr lang="en-US" altLang="zh-TW">
                                  <a:latin typeface="Cambria Math"/>
                                </a:rPr>
                                <m:t>0</m:t>
                              </m:r>
                              <m:r>
                                <a:rPr lang="en-US" altLang="zh-TW" i="1">
                                  <a:latin typeface="Cambria Math"/>
                                </a:rPr>
                                <m:t>∗</m:t>
                              </m:r>
                              <m:r>
                                <m:rPr>
                                  <m:sty m:val="p"/>
                                </m:rPr>
                                <a:rPr lang="en-US" altLang="zh-TW">
                                  <a:latin typeface="Cambria Math"/>
                                </a:rPr>
                                <m:t>v</m:t>
                              </m:r>
                              <m:r>
                                <a:rPr lang="en-US" altLang="zh-TW">
                                  <a:latin typeface="Cambria Math"/>
                                </a:rPr>
                                <m:t>0 </m:t>
                              </m:r>
                            </m:e>
                            <m:e>
                              <m:r>
                                <a:rPr lang="en-US" altLang="zh-TW">
                                  <a:latin typeface="Cambria Math"/>
                                </a:rPr>
                                <m:t>  0  0  0 </m:t>
                              </m:r>
                              <m:r>
                                <a:rPr lang="zh-TW" altLang="en-US" i="1">
                                  <a:latin typeface="Cambria Math"/>
                                </a:rPr>
                                <m:t> </m:t>
                              </m:r>
                              <m:r>
                                <m:rPr>
                                  <m:sty m:val="p"/>
                                </m:rPr>
                                <a:rPr lang="en-US" altLang="zh-TW">
                                  <a:latin typeface="Cambria Math"/>
                                </a:rPr>
                                <m:t>x</m:t>
                              </m:r>
                              <m:r>
                                <a:rPr lang="en-US" altLang="zh-TW">
                                  <a:latin typeface="Cambria Math"/>
                                </a:rPr>
                                <m:t>1</m:t>
                              </m:r>
                              <m:r>
                                <a:rPr lang="zh-TW" altLang="en-US" i="1">
                                  <a:latin typeface="Cambria Math"/>
                                </a:rPr>
                                <m:t> </m:t>
                              </m:r>
                              <m:r>
                                <a:rPr lang="en-US" altLang="zh-TW">
                                  <a:latin typeface="Cambria Math"/>
                                </a:rPr>
                                <m:t> </m:t>
                              </m:r>
                              <m:r>
                                <m:rPr>
                                  <m:sty m:val="p"/>
                                </m:rPr>
                                <a:rPr lang="en-US" altLang="zh-TW">
                                  <a:latin typeface="Cambria Math"/>
                                </a:rPr>
                                <m:t>y</m:t>
                              </m:r>
                              <m:r>
                                <a:rPr lang="en-US" altLang="zh-TW">
                                  <a:latin typeface="Cambria Math"/>
                                </a:rPr>
                                <m:t>1  1 </m:t>
                              </m:r>
                              <m:r>
                                <a:rPr lang="en-US" altLang="zh-TW" i="1">
                                  <a:latin typeface="Cambria Math"/>
                                </a:rPr>
                                <m:t>−</m:t>
                              </m:r>
                              <m:r>
                                <a:rPr lang="zh-TW" altLang="en-US" i="1">
                                  <a:latin typeface="Cambria Math"/>
                                </a:rPr>
                                <m:t> </m:t>
                              </m:r>
                              <m:r>
                                <m:rPr>
                                  <m:sty m:val="p"/>
                                </m:rPr>
                                <a:rPr lang="en-US" altLang="zh-TW">
                                  <a:latin typeface="Cambria Math"/>
                                </a:rPr>
                                <m:t>x</m:t>
                              </m:r>
                              <m:r>
                                <a:rPr lang="en-US" altLang="zh-TW">
                                  <a:latin typeface="Cambria Math"/>
                                </a:rPr>
                                <m:t>1</m:t>
                              </m:r>
                              <m:r>
                                <a:rPr lang="en-US" altLang="zh-TW" i="1">
                                  <a:latin typeface="Cambria Math"/>
                                </a:rPr>
                                <m:t>∗</m:t>
                              </m:r>
                              <m:r>
                                <m:rPr>
                                  <m:sty m:val="p"/>
                                </m:rPr>
                                <a:rPr lang="en-US" altLang="zh-TW">
                                  <a:latin typeface="Cambria Math"/>
                                </a:rPr>
                                <m:t>v</m:t>
                              </m:r>
                              <m:r>
                                <a:rPr lang="en-US" altLang="zh-TW">
                                  <a:latin typeface="Cambria Math"/>
                                </a:rPr>
                                <m:t>1 </m:t>
                              </m:r>
                              <m:r>
                                <a:rPr lang="en-US" altLang="zh-TW" i="1">
                                  <a:latin typeface="Cambria Math"/>
                                </a:rPr>
                                <m:t>−</m:t>
                              </m:r>
                              <m:r>
                                <a:rPr lang="zh-TW" altLang="en-US" i="1">
                                  <a:latin typeface="Cambria Math"/>
                                </a:rPr>
                                <m:t> </m:t>
                              </m:r>
                              <m:r>
                                <m:rPr>
                                  <m:sty m:val="p"/>
                                </m:rPr>
                                <a:rPr lang="en-US" altLang="zh-TW">
                                  <a:latin typeface="Cambria Math"/>
                                </a:rPr>
                                <m:t>y</m:t>
                              </m:r>
                              <m:r>
                                <a:rPr lang="en-US" altLang="zh-TW">
                                  <a:latin typeface="Cambria Math"/>
                                </a:rPr>
                                <m:t>1</m:t>
                              </m:r>
                              <m:r>
                                <a:rPr lang="en-US" altLang="zh-TW" i="1">
                                  <a:latin typeface="Cambria Math"/>
                                </a:rPr>
                                <m:t>∗</m:t>
                              </m:r>
                              <m:r>
                                <m:rPr>
                                  <m:sty m:val="p"/>
                                </m:rPr>
                                <a:rPr lang="en-US" altLang="zh-TW">
                                  <a:latin typeface="Cambria Math"/>
                                </a:rPr>
                                <m:t>v</m:t>
                              </m:r>
                              <m:r>
                                <a:rPr lang="en-US" altLang="zh-TW">
                                  <a:latin typeface="Cambria Math"/>
                                </a:rPr>
                                <m:t>1 </m:t>
                              </m:r>
                            </m:e>
                            <m:e>
                              <m:r>
                                <a:rPr lang="en-US" altLang="zh-TW">
                                  <a:latin typeface="Cambria Math"/>
                                </a:rPr>
                                <m:t>  0  0  0 </m:t>
                              </m:r>
                              <m:r>
                                <a:rPr lang="zh-TW" altLang="en-US" i="1">
                                  <a:latin typeface="Cambria Math"/>
                                </a:rPr>
                                <m:t> </m:t>
                              </m:r>
                              <m:r>
                                <m:rPr>
                                  <m:sty m:val="p"/>
                                </m:rPr>
                                <a:rPr lang="en-US" altLang="zh-TW">
                                  <a:latin typeface="Cambria Math"/>
                                </a:rPr>
                                <m:t>x</m:t>
                              </m:r>
                              <m:r>
                                <a:rPr lang="en-US" altLang="zh-TW">
                                  <a:latin typeface="Cambria Math"/>
                                </a:rPr>
                                <m:t>2 </m:t>
                              </m:r>
                              <m:r>
                                <a:rPr lang="zh-TW" altLang="en-US" i="1">
                                  <a:latin typeface="Cambria Math"/>
                                </a:rPr>
                                <m:t> </m:t>
                              </m:r>
                              <m:r>
                                <m:rPr>
                                  <m:sty m:val="p"/>
                                </m:rPr>
                                <a:rPr lang="en-US" altLang="zh-TW">
                                  <a:latin typeface="Cambria Math"/>
                                </a:rPr>
                                <m:t>y</m:t>
                              </m:r>
                              <m:r>
                                <a:rPr lang="en-US" altLang="zh-TW">
                                  <a:latin typeface="Cambria Math"/>
                                </a:rPr>
                                <m:t>2  1 </m:t>
                              </m:r>
                              <m:r>
                                <a:rPr lang="en-US" altLang="zh-TW" i="1">
                                  <a:latin typeface="Cambria Math"/>
                                </a:rPr>
                                <m:t>−</m:t>
                              </m:r>
                              <m:r>
                                <a:rPr lang="zh-TW" altLang="en-US" i="1">
                                  <a:latin typeface="Cambria Math"/>
                                </a:rPr>
                                <m:t> </m:t>
                              </m:r>
                              <m:r>
                                <m:rPr>
                                  <m:sty m:val="p"/>
                                </m:rPr>
                                <a:rPr lang="en-US" altLang="zh-TW">
                                  <a:latin typeface="Cambria Math"/>
                                </a:rPr>
                                <m:t>x</m:t>
                              </m:r>
                              <m:r>
                                <a:rPr lang="en-US" altLang="zh-TW">
                                  <a:latin typeface="Cambria Math"/>
                                </a:rPr>
                                <m:t>2</m:t>
                              </m:r>
                              <m:r>
                                <a:rPr lang="en-US" altLang="zh-TW" i="1">
                                  <a:latin typeface="Cambria Math"/>
                                </a:rPr>
                                <m:t>∗</m:t>
                              </m:r>
                              <m:r>
                                <m:rPr>
                                  <m:sty m:val="p"/>
                                </m:rPr>
                                <a:rPr lang="en-US" altLang="zh-TW">
                                  <a:latin typeface="Cambria Math"/>
                                </a:rPr>
                                <m:t>v</m:t>
                              </m:r>
                              <m:r>
                                <a:rPr lang="en-US" altLang="zh-TW">
                                  <a:latin typeface="Cambria Math"/>
                                </a:rPr>
                                <m:t>2 </m:t>
                              </m:r>
                              <m:r>
                                <a:rPr lang="en-US" altLang="zh-TW" i="1">
                                  <a:latin typeface="Cambria Math"/>
                                </a:rPr>
                                <m:t>−</m:t>
                              </m:r>
                              <m:r>
                                <a:rPr lang="zh-TW" altLang="en-US" i="1">
                                  <a:latin typeface="Cambria Math"/>
                                </a:rPr>
                                <m:t> </m:t>
                              </m:r>
                              <m:r>
                                <m:rPr>
                                  <m:sty m:val="p"/>
                                </m:rPr>
                                <a:rPr lang="en-US" altLang="zh-TW">
                                  <a:latin typeface="Cambria Math"/>
                                </a:rPr>
                                <m:t>y</m:t>
                              </m:r>
                              <m:r>
                                <a:rPr lang="en-US" altLang="zh-TW">
                                  <a:latin typeface="Cambria Math"/>
                                </a:rPr>
                                <m:t>2</m:t>
                              </m:r>
                              <m:r>
                                <a:rPr lang="en-US" altLang="zh-TW" i="1">
                                  <a:latin typeface="Cambria Math"/>
                                </a:rPr>
                                <m:t>∗</m:t>
                              </m:r>
                              <m:r>
                                <m:rPr>
                                  <m:sty m:val="p"/>
                                </m:rPr>
                                <a:rPr lang="en-US" altLang="zh-TW">
                                  <a:latin typeface="Cambria Math"/>
                                </a:rPr>
                                <m:t>v</m:t>
                              </m:r>
                              <m:r>
                                <a:rPr lang="en-US" altLang="zh-TW">
                                  <a:latin typeface="Cambria Math"/>
                                </a:rPr>
                                <m:t>2 </m:t>
                              </m:r>
                            </m:e>
                            <m:e>
                              <m:r>
                                <a:rPr lang="zh-TW" altLang="en-US" i="1">
                                  <a:latin typeface="Cambria Math"/>
                                </a:rPr>
                                <m:t> </m:t>
                              </m:r>
                              <m:r>
                                <a:rPr lang="en-US" altLang="zh-TW">
                                  <a:latin typeface="Cambria Math"/>
                                </a:rPr>
                                <m:t>0  0  0 </m:t>
                              </m:r>
                              <m:r>
                                <a:rPr lang="zh-TW" altLang="en-US" i="1">
                                  <a:latin typeface="Cambria Math"/>
                                </a:rPr>
                                <m:t> </m:t>
                              </m:r>
                              <m:r>
                                <m:rPr>
                                  <m:sty m:val="p"/>
                                </m:rPr>
                                <a:rPr lang="en-US" altLang="zh-TW">
                                  <a:latin typeface="Cambria Math"/>
                                </a:rPr>
                                <m:t>x</m:t>
                              </m:r>
                              <m:r>
                                <a:rPr lang="en-US" altLang="zh-TW" i="1">
                                  <a:latin typeface="Cambria Math"/>
                                </a:rPr>
                                <m:t>3</m:t>
                              </m:r>
                              <m:r>
                                <a:rPr lang="en-US" altLang="zh-TW">
                                  <a:latin typeface="Cambria Math"/>
                                </a:rPr>
                                <m:t> </m:t>
                              </m:r>
                              <m:r>
                                <a:rPr lang="zh-TW" altLang="en-US" i="1">
                                  <a:latin typeface="Cambria Math"/>
                                </a:rPr>
                                <m:t> </m:t>
                              </m:r>
                              <m:r>
                                <m:rPr>
                                  <m:sty m:val="p"/>
                                </m:rPr>
                                <a:rPr lang="en-US" altLang="zh-TW">
                                  <a:latin typeface="Cambria Math"/>
                                </a:rPr>
                                <m:t>y</m:t>
                              </m:r>
                              <m:r>
                                <a:rPr lang="en-US" altLang="zh-TW" i="1">
                                  <a:latin typeface="Cambria Math"/>
                                </a:rPr>
                                <m:t>3</m:t>
                              </m:r>
                              <m:r>
                                <a:rPr lang="en-US" altLang="zh-TW">
                                  <a:latin typeface="Cambria Math"/>
                                </a:rPr>
                                <m:t>  1 </m:t>
                              </m:r>
                              <m:r>
                                <a:rPr lang="en-US" altLang="zh-TW" i="1">
                                  <a:latin typeface="Cambria Math"/>
                                </a:rPr>
                                <m:t>−</m:t>
                              </m:r>
                              <m:r>
                                <a:rPr lang="zh-TW" altLang="en-US" i="1">
                                  <a:latin typeface="Cambria Math"/>
                                </a:rPr>
                                <m:t> </m:t>
                              </m:r>
                              <m:r>
                                <m:rPr>
                                  <m:sty m:val="p"/>
                                </m:rPr>
                                <a:rPr lang="en-US" altLang="zh-TW">
                                  <a:latin typeface="Cambria Math"/>
                                </a:rPr>
                                <m:t>x</m:t>
                              </m:r>
                              <m:r>
                                <a:rPr lang="en-US" altLang="zh-TW" i="1">
                                  <a:latin typeface="Cambria Math"/>
                                </a:rPr>
                                <m:t>3∗</m:t>
                              </m:r>
                              <m:r>
                                <m:rPr>
                                  <m:sty m:val="p"/>
                                </m:rPr>
                                <a:rPr lang="en-US" altLang="zh-TW">
                                  <a:latin typeface="Cambria Math"/>
                                </a:rPr>
                                <m:t>v</m:t>
                              </m:r>
                              <m:r>
                                <a:rPr lang="en-US" altLang="zh-TW" i="1">
                                  <a:latin typeface="Cambria Math"/>
                                </a:rPr>
                                <m:t>3</m:t>
                              </m:r>
                              <m:r>
                                <a:rPr lang="en-US" altLang="zh-TW">
                                  <a:latin typeface="Cambria Math"/>
                                </a:rPr>
                                <m:t> </m:t>
                              </m:r>
                              <m:r>
                                <a:rPr lang="en-US" altLang="zh-TW" i="1">
                                  <a:latin typeface="Cambria Math"/>
                                </a:rPr>
                                <m:t>−</m:t>
                              </m:r>
                              <m:r>
                                <a:rPr lang="zh-TW" altLang="en-US" i="1">
                                  <a:latin typeface="Cambria Math"/>
                                </a:rPr>
                                <m:t> </m:t>
                              </m:r>
                              <m:r>
                                <m:rPr>
                                  <m:sty m:val="p"/>
                                </m:rPr>
                                <a:rPr lang="en-US" altLang="zh-TW">
                                  <a:latin typeface="Cambria Math"/>
                                </a:rPr>
                                <m:t>y</m:t>
                              </m:r>
                              <m:r>
                                <a:rPr lang="en-US" altLang="zh-TW" i="1">
                                  <a:latin typeface="Cambria Math"/>
                                </a:rPr>
                                <m:t>3∗</m:t>
                              </m:r>
                              <m:r>
                                <m:rPr>
                                  <m:sty m:val="p"/>
                                </m:rPr>
                                <a:rPr lang="en-US" altLang="zh-TW">
                                  <a:latin typeface="Cambria Math"/>
                                </a:rPr>
                                <m:t>v</m:t>
                              </m:r>
                              <m:r>
                                <a:rPr lang="en-US" altLang="zh-TW" i="1">
                                  <a:latin typeface="Cambria Math"/>
                                </a:rPr>
                                <m:t>3</m:t>
                              </m:r>
                            </m:e>
                          </m:eqArr>
                        </m:e>
                      </m:d>
                      <m:r>
                        <a:rPr lang="en-US" altLang="zh-TW" b="1" smtClean="0">
                          <a:latin typeface="Cambria Math"/>
                        </a:rPr>
                        <m:t>⋅</m:t>
                      </m:r>
                      <m:d>
                        <m:dPr>
                          <m:begChr m:val="["/>
                          <m:endChr m:val="]"/>
                          <m:ctrlPr>
                            <a:rPr lang="en-US" altLang="zh-TW" b="1" i="1">
                              <a:latin typeface="Cambria Math"/>
                            </a:rPr>
                          </m:ctrlPr>
                        </m:dPr>
                        <m:e>
                          <m:eqArr>
                            <m:eqArrPr>
                              <m:ctrlPr>
                                <a:rPr lang="zh-TW" altLang="zh-TW" b="1" i="1">
                                  <a:latin typeface="Cambria Math"/>
                                </a:rPr>
                              </m:ctrlPr>
                            </m:eqArrPr>
                            <m:e>
                              <m:eqArr>
                                <m:eqArrPr>
                                  <m:ctrlPr>
                                    <a:rPr lang="zh-TW" altLang="zh-TW" i="1">
                                      <a:latin typeface="Cambria Math"/>
                                    </a:rPr>
                                  </m:ctrlPr>
                                </m:eqArrPr>
                                <m:e>
                                  <m:r>
                                    <m:rPr>
                                      <m:sty m:val="p"/>
                                    </m:rPr>
                                    <a:rPr lang="en-US" altLang="zh-TW">
                                      <a:latin typeface="Cambria Math"/>
                                    </a:rPr>
                                    <m:t>c</m:t>
                                  </m:r>
                                  <m:r>
                                    <a:rPr lang="en-US" altLang="zh-TW">
                                      <a:latin typeface="Cambria Math"/>
                                    </a:rPr>
                                    <m:t>00</m:t>
                                  </m:r>
                                </m:e>
                                <m:e>
                                  <m:r>
                                    <m:rPr>
                                      <m:sty m:val="p"/>
                                    </m:rPr>
                                    <a:rPr lang="en-US" altLang="zh-TW">
                                      <a:latin typeface="Cambria Math"/>
                                    </a:rPr>
                                    <m:t>c</m:t>
                                  </m:r>
                                  <m:r>
                                    <a:rPr lang="en-US" altLang="zh-TW">
                                      <a:latin typeface="Cambria Math"/>
                                    </a:rPr>
                                    <m:t>01</m:t>
                                  </m:r>
                                </m:e>
                                <m:e>
                                  <m:r>
                                    <m:rPr>
                                      <m:sty m:val="p"/>
                                    </m:rPr>
                                    <a:rPr lang="en-US" altLang="zh-TW">
                                      <a:latin typeface="Cambria Math"/>
                                    </a:rPr>
                                    <m:t>c</m:t>
                                  </m:r>
                                  <m:r>
                                    <a:rPr lang="en-US" altLang="zh-TW">
                                      <a:latin typeface="Cambria Math"/>
                                    </a:rPr>
                                    <m:t>02</m:t>
                                  </m:r>
                                </m:e>
                              </m:eqArr>
                            </m:e>
                            <m:e>
                              <m:r>
                                <m:rPr>
                                  <m:sty m:val="p"/>
                                </m:rPr>
                                <a:rPr lang="en-US" altLang="zh-TW">
                                  <a:latin typeface="Cambria Math"/>
                                </a:rPr>
                                <m:t>c</m:t>
                              </m:r>
                              <m:r>
                                <a:rPr lang="en-US" altLang="zh-TW">
                                  <a:latin typeface="Cambria Math"/>
                                </a:rPr>
                                <m:t>10</m:t>
                              </m:r>
                            </m:e>
                            <m:e>
                              <m:r>
                                <m:rPr>
                                  <m:sty m:val="p"/>
                                </m:rPr>
                                <a:rPr lang="en-US" altLang="zh-TW">
                                  <a:latin typeface="Cambria Math"/>
                                </a:rPr>
                                <m:t>c</m:t>
                              </m:r>
                              <m:r>
                                <a:rPr lang="en-US" altLang="zh-TW">
                                  <a:latin typeface="Cambria Math"/>
                                </a:rPr>
                                <m:t>11</m:t>
                              </m:r>
                            </m:e>
                            <m:e>
                              <m:r>
                                <m:rPr>
                                  <m:sty m:val="p"/>
                                </m:rPr>
                                <a:rPr lang="en-US" altLang="zh-TW">
                                  <a:latin typeface="Cambria Math"/>
                                </a:rPr>
                                <m:t>c</m:t>
                              </m:r>
                              <m:r>
                                <a:rPr lang="en-US" altLang="zh-TW">
                                  <a:latin typeface="Cambria Math"/>
                                </a:rPr>
                                <m:t>12</m:t>
                              </m:r>
                            </m:e>
                            <m:e>
                              <m:r>
                                <m:rPr>
                                  <m:sty m:val="p"/>
                                </m:rPr>
                                <a:rPr lang="en-US" altLang="zh-TW">
                                  <a:latin typeface="Cambria Math"/>
                                </a:rPr>
                                <m:t>c</m:t>
                              </m:r>
                              <m:r>
                                <a:rPr lang="en-US" altLang="zh-TW">
                                  <a:latin typeface="Cambria Math"/>
                                </a:rPr>
                                <m:t>20</m:t>
                              </m:r>
                            </m:e>
                            <m:e>
                              <m:r>
                                <m:rPr>
                                  <m:sty m:val="p"/>
                                </m:rPr>
                                <a:rPr lang="en-US" altLang="zh-TW">
                                  <a:latin typeface="Cambria Math"/>
                                </a:rPr>
                                <m:t>c</m:t>
                              </m:r>
                              <m:r>
                                <a:rPr lang="en-US" altLang="zh-TW">
                                  <a:latin typeface="Cambria Math"/>
                                </a:rPr>
                                <m:t>21</m:t>
                              </m:r>
                            </m:e>
                          </m:eqArr>
                        </m:e>
                      </m:d>
                      <m:r>
                        <a:rPr lang="en-US" altLang="zh-TW" b="1">
                          <a:latin typeface="Cambria Math"/>
                        </a:rPr>
                        <m:t>=</m:t>
                      </m:r>
                      <m:d>
                        <m:dPr>
                          <m:begChr m:val="["/>
                          <m:endChr m:val="]"/>
                          <m:ctrlPr>
                            <a:rPr lang="en-US" altLang="zh-TW" b="1" i="1" smtClean="0">
                              <a:latin typeface="Cambria Math"/>
                            </a:rPr>
                          </m:ctrlPr>
                        </m:dPr>
                        <m:e>
                          <m:eqArr>
                            <m:eqArrPr>
                              <m:ctrlPr>
                                <a:rPr lang="zh-TW" altLang="zh-TW" b="1" i="1">
                                  <a:latin typeface="Cambria Math"/>
                                </a:rPr>
                              </m:ctrlPr>
                            </m:eqArrPr>
                            <m:e>
                              <m:eqArr>
                                <m:eqArrPr>
                                  <m:ctrlPr>
                                    <a:rPr lang="zh-TW" altLang="zh-TW" i="1">
                                      <a:latin typeface="Cambria Math"/>
                                    </a:rPr>
                                  </m:ctrlPr>
                                </m:eqArrPr>
                                <m:e>
                                  <m:r>
                                    <m:rPr>
                                      <m:sty m:val="p"/>
                                    </m:rPr>
                                    <a:rPr lang="en-US" altLang="zh-TW">
                                      <a:latin typeface="Cambria Math"/>
                                    </a:rPr>
                                    <m:t>u</m:t>
                                  </m:r>
                                  <m:r>
                                    <a:rPr lang="en-US" altLang="zh-TW">
                                      <a:latin typeface="Cambria Math"/>
                                    </a:rPr>
                                    <m:t>0</m:t>
                                  </m:r>
                                </m:e>
                                <m:e>
                                  <m:r>
                                    <m:rPr>
                                      <m:sty m:val="p"/>
                                    </m:rPr>
                                    <a:rPr lang="en-US" altLang="zh-TW">
                                      <a:latin typeface="Cambria Math"/>
                                    </a:rPr>
                                    <m:t>u</m:t>
                                  </m:r>
                                  <m:r>
                                    <a:rPr lang="en-US" altLang="zh-TW">
                                      <a:latin typeface="Cambria Math"/>
                                    </a:rPr>
                                    <m:t>1</m:t>
                                  </m:r>
                                </m:e>
                                <m:e>
                                  <m:r>
                                    <m:rPr>
                                      <m:sty m:val="p"/>
                                    </m:rPr>
                                    <a:rPr lang="en-US" altLang="zh-TW">
                                      <a:latin typeface="Cambria Math"/>
                                    </a:rPr>
                                    <m:t>u</m:t>
                                  </m:r>
                                  <m:r>
                                    <a:rPr lang="en-US" altLang="zh-TW">
                                      <a:latin typeface="Cambria Math"/>
                                    </a:rPr>
                                    <m:t>2</m:t>
                                  </m:r>
                                </m:e>
                              </m:eqArr>
                            </m:e>
                            <m:e>
                              <m:r>
                                <m:rPr>
                                  <m:sty m:val="p"/>
                                </m:rPr>
                                <a:rPr lang="en-US" altLang="zh-TW">
                                  <a:latin typeface="Cambria Math"/>
                                </a:rPr>
                                <m:t>u</m:t>
                              </m:r>
                              <m:r>
                                <a:rPr lang="en-US" altLang="zh-TW">
                                  <a:latin typeface="Cambria Math"/>
                                </a:rPr>
                                <m:t>3</m:t>
                              </m:r>
                            </m:e>
                            <m:e>
                              <m:r>
                                <m:rPr>
                                  <m:sty m:val="p"/>
                                </m:rPr>
                                <a:rPr lang="en-US" altLang="zh-TW">
                                  <a:latin typeface="Cambria Math"/>
                                </a:rPr>
                                <m:t>v</m:t>
                              </m:r>
                              <m:r>
                                <a:rPr lang="en-US" altLang="zh-TW">
                                  <a:latin typeface="Cambria Math"/>
                                </a:rPr>
                                <m:t>0</m:t>
                              </m:r>
                            </m:e>
                            <m:e>
                              <m:r>
                                <m:rPr>
                                  <m:sty m:val="p"/>
                                </m:rPr>
                                <a:rPr lang="en-US" altLang="zh-TW">
                                  <a:latin typeface="Cambria Math"/>
                                </a:rPr>
                                <m:t>v</m:t>
                              </m:r>
                              <m:r>
                                <a:rPr lang="en-US" altLang="zh-TW">
                                  <a:latin typeface="Cambria Math"/>
                                </a:rPr>
                                <m:t>1</m:t>
                              </m:r>
                            </m:e>
                            <m:e>
                              <m:r>
                                <m:rPr>
                                  <m:sty m:val="p"/>
                                </m:rPr>
                                <a:rPr lang="en-US" altLang="zh-TW">
                                  <a:latin typeface="Cambria Math"/>
                                </a:rPr>
                                <m:t>v</m:t>
                              </m:r>
                              <m:r>
                                <a:rPr lang="en-US" altLang="zh-TW">
                                  <a:latin typeface="Cambria Math"/>
                                </a:rPr>
                                <m:t>2</m:t>
                              </m:r>
                            </m:e>
                            <m:e>
                              <m:r>
                                <m:rPr>
                                  <m:sty m:val="p"/>
                                </m:rPr>
                                <a:rPr lang="en-US" altLang="zh-TW">
                                  <a:latin typeface="Cambria Math"/>
                                </a:rPr>
                                <m:t>v</m:t>
                              </m:r>
                              <m:r>
                                <a:rPr lang="en-US" altLang="zh-TW">
                                  <a:latin typeface="Cambria Math"/>
                                </a:rPr>
                                <m:t>3</m:t>
                              </m:r>
                            </m:e>
                          </m:eqArr>
                        </m:e>
                      </m:d>
                    </m:oMath>
                  </m:oMathPara>
                </a14:m>
                <a:endParaRPr lang="en-US" altLang="zh-TW" dirty="0" smtClean="0">
                  <a:latin typeface="Times New Roman" pitchFamily="18" charset="0"/>
                  <a:ea typeface="標楷體" pitchFamily="65" charset="-120"/>
                </a:endParaRPr>
              </a:p>
              <a:p>
                <a:endParaRPr lang="en-US" altLang="zh-TW" dirty="0">
                  <a:latin typeface="Times New Roman" pitchFamily="18" charset="0"/>
                  <a:ea typeface="標楷體" pitchFamily="65" charset="-120"/>
                </a:endParaRPr>
              </a:p>
              <a:p>
                <a:pPr indent="442913" algn="just"/>
                <a:r>
                  <a:rPr lang="zh-TW" altLang="zh-TW" dirty="0" smtClean="0">
                    <a:latin typeface="Times New Roman" pitchFamily="18" charset="0"/>
                    <a:ea typeface="標楷體" pitchFamily="65" charset="-120"/>
                  </a:rPr>
                  <a:t>我們</a:t>
                </a:r>
                <a:r>
                  <a:rPr lang="zh-TW" altLang="zh-TW" dirty="0">
                    <a:latin typeface="Times New Roman" pitchFamily="18" charset="0"/>
                    <a:ea typeface="標楷體" pitchFamily="65" charset="-120"/>
                  </a:rPr>
                  <a:t>將上述的矩陣式子定義</a:t>
                </a:r>
                <a:r>
                  <a:rPr lang="zh-TW" altLang="zh-TW" dirty="0" smtClean="0">
                    <a:latin typeface="Times New Roman" pitchFamily="18" charset="0"/>
                    <a:ea typeface="標楷體" pitchFamily="65" charset="-120"/>
                  </a:rPr>
                  <a:t>為</a:t>
                </a:r>
                <a:r>
                  <a:rPr lang="en-US" altLang="zh-TW" dirty="0" smtClean="0">
                    <a:latin typeface="Times New Roman" pitchFamily="18" charset="0"/>
                    <a:ea typeface="標楷體" pitchFamily="65" charset="-120"/>
                  </a:rPr>
                  <a:t>A</a:t>
                </a:r>
                <a14:m>
                  <m:oMath xmlns:m="http://schemas.openxmlformats.org/officeDocument/2006/math">
                    <m:r>
                      <a:rPr lang="en-US" altLang="zh-TW" b="0" i="0" smtClean="0">
                        <a:latin typeface="Cambria Math"/>
                      </a:rPr>
                      <m:t> </m:t>
                    </m:r>
                    <m:r>
                      <a:rPr lang="en-US" altLang="zh-TW" i="1">
                        <a:latin typeface="Cambria Math"/>
                      </a:rPr>
                      <m:t>∗</m:t>
                    </m:r>
                    <m:r>
                      <a:rPr lang="en-US" altLang="zh-TW" b="0" i="1" smtClean="0">
                        <a:latin typeface="Cambria Math"/>
                      </a:rPr>
                      <m:t> </m:t>
                    </m:r>
                  </m:oMath>
                </a14:m>
                <a:r>
                  <a:rPr lang="en-US" altLang="zh-TW" dirty="0" smtClean="0">
                    <a:latin typeface="Times New Roman" pitchFamily="18" charset="0"/>
                    <a:ea typeface="標楷體" pitchFamily="65" charset="-120"/>
                  </a:rPr>
                  <a:t>X</a:t>
                </a:r>
                <a:r>
                  <a:rPr lang="zh-TW" altLang="en-US" dirty="0" smtClean="0">
                    <a:latin typeface="Times New Roman" pitchFamily="18" charset="0"/>
                    <a:ea typeface="標楷體" pitchFamily="65" charset="-120"/>
                  </a:rPr>
                  <a:t> </a:t>
                </a:r>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 </a:t>
                </a:r>
                <a:r>
                  <a:rPr lang="en-US" altLang="zh-TW" dirty="0" smtClean="0">
                    <a:latin typeface="Times New Roman" pitchFamily="18" charset="0"/>
                    <a:ea typeface="標楷體" pitchFamily="65" charset="-120"/>
                  </a:rPr>
                  <a:t>B</a:t>
                </a:r>
                <a:r>
                  <a:rPr lang="zh-TW" altLang="en-US" dirty="0" smtClean="0">
                    <a:latin typeface="Times New Roman" pitchFamily="18" charset="0"/>
                    <a:ea typeface="標楷體" pitchFamily="65" charset="-120"/>
                  </a:rPr>
                  <a:t>，</a:t>
                </a:r>
                <a:r>
                  <a:rPr lang="zh-TW" altLang="zh-TW" dirty="0" smtClean="0">
                    <a:latin typeface="Times New Roman" pitchFamily="18" charset="0"/>
                    <a:ea typeface="標楷體" pitchFamily="65" charset="-120"/>
                  </a:rPr>
                  <a:t>此時</a:t>
                </a:r>
                <a:r>
                  <a:rPr lang="zh-TW" altLang="zh-TW" dirty="0">
                    <a:latin typeface="Times New Roman" pitchFamily="18" charset="0"/>
                    <a:ea typeface="標楷體" pitchFamily="65" charset="-120"/>
                  </a:rPr>
                  <a:t>我們已有</a:t>
                </a:r>
                <a:r>
                  <a:rPr lang="en-US" altLang="zh-TW" dirty="0">
                    <a:latin typeface="Times New Roman" pitchFamily="18" charset="0"/>
                    <a:ea typeface="標楷體" pitchFamily="65" charset="-120"/>
                  </a:rPr>
                  <a:t>A</a:t>
                </a:r>
                <a:r>
                  <a:rPr lang="zh-TW" altLang="zh-TW" dirty="0">
                    <a:latin typeface="Times New Roman" pitchFamily="18" charset="0"/>
                    <a:ea typeface="標楷體" pitchFamily="65" charset="-120"/>
                  </a:rPr>
                  <a:t>和</a:t>
                </a:r>
                <a:r>
                  <a:rPr lang="en-US" altLang="zh-TW" dirty="0">
                    <a:latin typeface="Times New Roman" pitchFamily="18" charset="0"/>
                    <a:ea typeface="標楷體" pitchFamily="65" charset="-120"/>
                  </a:rPr>
                  <a:t>B</a:t>
                </a:r>
                <a:r>
                  <a:rPr lang="zh-TW" altLang="zh-TW" dirty="0">
                    <a:latin typeface="Times New Roman" pitchFamily="18" charset="0"/>
                    <a:ea typeface="標楷體" pitchFamily="65" charset="-120"/>
                  </a:rPr>
                  <a:t>兩個值，我們將</a:t>
                </a:r>
                <a:r>
                  <a:rPr lang="en-US" altLang="zh-TW" dirty="0">
                    <a:latin typeface="Times New Roman" pitchFamily="18" charset="0"/>
                    <a:ea typeface="標楷體" pitchFamily="65" charset="-120"/>
                  </a:rPr>
                  <a:t>A</a:t>
                </a:r>
                <a:r>
                  <a:rPr lang="zh-TW" altLang="zh-TW" dirty="0">
                    <a:latin typeface="Times New Roman" pitchFamily="18" charset="0"/>
                    <a:ea typeface="標楷體" pitchFamily="65" charset="-120"/>
                  </a:rPr>
                  <a:t>做</a:t>
                </a:r>
                <a:r>
                  <a:rPr lang="zh-TW" altLang="zh-TW" dirty="0" smtClean="0">
                    <a:latin typeface="Times New Roman" pitchFamily="18" charset="0"/>
                    <a:ea typeface="標楷體" pitchFamily="65" charset="-120"/>
                  </a:rPr>
                  <a:t>矩陣</a:t>
                </a:r>
                <a:r>
                  <a:rPr lang="zh-TW" altLang="en-US" dirty="0" smtClean="0">
                    <a:latin typeface="Times New Roman" pitchFamily="18" charset="0"/>
                    <a:ea typeface="標楷體" pitchFamily="65" charset="-120"/>
                  </a:rPr>
                  <a:t>轉</a:t>
                </a:r>
                <a:r>
                  <a:rPr lang="zh-TW" altLang="zh-TW" dirty="0" smtClean="0">
                    <a:latin typeface="Times New Roman" pitchFamily="18" charset="0"/>
                    <a:ea typeface="標楷體" pitchFamily="65" charset="-120"/>
                  </a:rPr>
                  <a:t>置</a:t>
                </a:r>
                <a:r>
                  <a:rPr lang="zh-TW" altLang="en-US" dirty="0" smtClean="0">
                    <a:latin typeface="Times New Roman" pitchFamily="18" charset="0"/>
                    <a:ea typeface="標楷體" pitchFamily="65" charset="-120"/>
                  </a:rPr>
                  <a:t>，</a:t>
                </a:r>
                <a:r>
                  <a:rPr lang="zh-TW" altLang="zh-TW" dirty="0" smtClean="0">
                    <a:latin typeface="Times New Roman" pitchFamily="18" charset="0"/>
                    <a:ea typeface="標楷體" pitchFamily="65" charset="-120"/>
                  </a:rPr>
                  <a:t>再</a:t>
                </a:r>
                <a:r>
                  <a:rPr lang="zh-TW" altLang="zh-TW" dirty="0">
                    <a:latin typeface="Times New Roman" pitchFamily="18" charset="0"/>
                    <a:ea typeface="標楷體" pitchFamily="65" charset="-120"/>
                  </a:rPr>
                  <a:t>帶入原</a:t>
                </a:r>
                <a:r>
                  <a:rPr lang="zh-TW" altLang="zh-TW" dirty="0" smtClean="0">
                    <a:latin typeface="Times New Roman" pitchFamily="18" charset="0"/>
                    <a:ea typeface="標楷體" pitchFamily="65" charset="-120"/>
                  </a:rPr>
                  <a:t>式</a:t>
                </a:r>
                <a:r>
                  <a:rPr lang="zh-TW" altLang="en-US" dirty="0" smtClean="0">
                    <a:latin typeface="Times New Roman" pitchFamily="18" charset="0"/>
                    <a:ea typeface="標楷體" pitchFamily="65" charset="-120"/>
                  </a:rPr>
                  <a:t>中同乘轉置矩陣</a:t>
                </a:r>
                <a:r>
                  <a:rPr lang="zh-TW" altLang="zh-TW" dirty="0" smtClean="0">
                    <a:latin typeface="Times New Roman" pitchFamily="18" charset="0"/>
                    <a:ea typeface="標楷體" pitchFamily="65" charset="-120"/>
                  </a:rPr>
                  <a:t>可</a:t>
                </a:r>
                <a:r>
                  <a:rPr lang="zh-TW" altLang="zh-TW" dirty="0">
                    <a:latin typeface="Times New Roman" pitchFamily="18" charset="0"/>
                    <a:ea typeface="標楷體" pitchFamily="65" charset="-120"/>
                  </a:rPr>
                  <a:t>得出</a:t>
                </a:r>
                <a:r>
                  <a:rPr lang="en-US" altLang="zh-TW" dirty="0" smtClean="0">
                    <a:latin typeface="Times New Roman" pitchFamily="18" charset="0"/>
                    <a:ea typeface="標楷體" pitchFamily="65" charset="-120"/>
                  </a:rPr>
                  <a:t>X</a:t>
                </a:r>
                <a:r>
                  <a:rPr lang="zh-TW" altLang="en-US" dirty="0" smtClean="0">
                    <a:latin typeface="Times New Roman" pitchFamily="18" charset="0"/>
                    <a:ea typeface="標楷體" pitchFamily="65" charset="-120"/>
                  </a:rPr>
                  <a:t> </a:t>
                </a:r>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 </a:t>
                </a:r>
                <a14:m>
                  <m:oMath xmlns:m="http://schemas.openxmlformats.org/officeDocument/2006/math">
                    <m:sSup>
                      <m:sSupPr>
                        <m:ctrlPr>
                          <a:rPr lang="zh-TW" altLang="zh-TW" i="1">
                            <a:latin typeface="Cambria Math"/>
                          </a:rPr>
                        </m:ctrlPr>
                      </m:sSupPr>
                      <m:e>
                        <m:r>
                          <m:rPr>
                            <m:sty m:val="p"/>
                          </m:rPr>
                          <a:rPr lang="en-US" altLang="zh-TW">
                            <a:latin typeface="Cambria Math"/>
                          </a:rPr>
                          <m:t>A</m:t>
                        </m:r>
                      </m:e>
                      <m:sup>
                        <m:r>
                          <a:rPr lang="en-US" altLang="zh-TW" i="1">
                            <a:latin typeface="Cambria Math"/>
                          </a:rPr>
                          <m:t>−1</m:t>
                        </m:r>
                      </m:sup>
                    </m:sSup>
                    <m:r>
                      <a:rPr lang="en-US" altLang="zh-TW" i="1">
                        <a:latin typeface="Cambria Math"/>
                      </a:rPr>
                      <m:t>∗</m:t>
                    </m:r>
                  </m:oMath>
                </a14:m>
                <a:r>
                  <a:rPr lang="en-US" altLang="zh-TW" dirty="0" smtClean="0">
                    <a:latin typeface="Times New Roman" pitchFamily="18" charset="0"/>
                    <a:ea typeface="標楷體" pitchFamily="65" charset="-120"/>
                  </a:rPr>
                  <a:t> B </a:t>
                </a:r>
                <a:r>
                  <a:rPr lang="zh-TW" altLang="en-US" dirty="0" smtClean="0">
                    <a:latin typeface="Times New Roman" pitchFamily="18" charset="0"/>
                    <a:ea typeface="標楷體" pitchFamily="65" charset="-120"/>
                  </a:rPr>
                  <a:t>，</a:t>
                </a:r>
                <a:r>
                  <a:rPr lang="zh-TW" altLang="zh-TW" dirty="0" smtClean="0">
                    <a:latin typeface="Times New Roman" pitchFamily="18" charset="0"/>
                    <a:ea typeface="標楷體" pitchFamily="65" charset="-120"/>
                  </a:rPr>
                  <a:t>如此</a:t>
                </a:r>
                <a:r>
                  <a:rPr lang="zh-TW" altLang="zh-TW" dirty="0">
                    <a:latin typeface="Times New Roman" pitchFamily="18" charset="0"/>
                    <a:ea typeface="標楷體" pitchFamily="65" charset="-120"/>
                  </a:rPr>
                  <a:t>一來就可求出我們所需要的單應性</a:t>
                </a:r>
                <a:r>
                  <a:rPr lang="zh-TW" altLang="zh-TW" dirty="0" smtClean="0">
                    <a:latin typeface="Times New Roman" pitchFamily="18" charset="0"/>
                    <a:ea typeface="標楷體" pitchFamily="65" charset="-120"/>
                  </a:rPr>
                  <a:t>矩陣</a:t>
                </a:r>
                <a:r>
                  <a:rPr lang="zh-TW" altLang="en-US" dirty="0" smtClean="0">
                    <a:latin typeface="Times New Roman" pitchFamily="18" charset="0"/>
                    <a:ea typeface="標楷體" pitchFamily="65" charset="-120"/>
                  </a:rPr>
                  <a:t>。</a:t>
                </a:r>
                <a:endParaRPr lang="zh-TW" altLang="zh-TW" dirty="0">
                  <a:latin typeface="Times New Roman" pitchFamily="18" charset="0"/>
                  <a:ea typeface="標楷體" pitchFamily="65" charset="-120"/>
                </a:endParaRPr>
              </a:p>
              <a:p>
                <a:endParaRPr lang="en-US" altLang="zh-TW" dirty="0" smtClean="0">
                  <a:latin typeface="Times New Roman" pitchFamily="18" charset="0"/>
                  <a:ea typeface="標楷體" pitchFamily="65" charset="-12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842948" y="1556792"/>
                <a:ext cx="7560840" cy="4220835"/>
              </a:xfrm>
              <a:prstGeom prst="rect">
                <a:avLst/>
              </a:prstGeom>
              <a:blipFill rotWithShape="1">
                <a:blip r:embed="rId2"/>
                <a:stretch>
                  <a:fillRect l="-645" t="-722" r="-3626"/>
                </a:stretch>
              </a:blipFill>
            </p:spPr>
            <p:txBody>
              <a:bodyPr/>
              <a:lstStyle/>
              <a:p>
                <a:r>
                  <a:rPr lang="zh-TW" altLang="en-US">
                    <a:noFill/>
                  </a:rPr>
                  <a:t> </a:t>
                </a:r>
              </a:p>
            </p:txBody>
          </p:sp>
        </mc:Fallback>
      </mc:AlternateContent>
      <p:sp>
        <p:nvSpPr>
          <p:cNvPr id="7"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Page.10</a:t>
            </a:r>
          </a:p>
        </p:txBody>
      </p:sp>
    </p:spTree>
    <p:extLst>
      <p:ext uri="{BB962C8B-B14F-4D97-AF65-F5344CB8AC3E}">
        <p14:creationId xmlns:p14="http://schemas.microsoft.com/office/powerpoint/2010/main" val="81683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Times New Roman" pitchFamily="18" charset="0"/>
                <a:ea typeface="標楷體" pitchFamily="65" charset="-120"/>
              </a:rPr>
              <a:t>霍夫</a:t>
            </a:r>
            <a:r>
              <a:rPr lang="zh-TW" altLang="en-US" dirty="0" smtClean="0">
                <a:latin typeface="Times New Roman" pitchFamily="18" charset="0"/>
                <a:ea typeface="標楷體" pitchFamily="65" charset="-120"/>
              </a:rPr>
              <a:t>直線</a:t>
            </a:r>
            <a:r>
              <a:rPr lang="zh-TW" altLang="en-US" dirty="0">
                <a:latin typeface="Times New Roman" pitchFamily="18" charset="0"/>
                <a:ea typeface="標楷體" pitchFamily="65" charset="-120"/>
              </a:rPr>
              <a:t>轉換</a:t>
            </a:r>
            <a:r>
              <a:rPr lang="zh-TW" altLang="en-US" dirty="0" smtClean="0">
                <a:latin typeface="Times New Roman" pitchFamily="18" charset="0"/>
                <a:ea typeface="標楷體" pitchFamily="65" charset="-120"/>
              </a:rPr>
              <a:t> </a:t>
            </a:r>
            <a:r>
              <a:rPr lang="en-US" altLang="zh-TW" dirty="0" smtClean="0">
                <a:latin typeface="Times New Roman" pitchFamily="18" charset="0"/>
                <a:ea typeface="標楷體" pitchFamily="65" charset="-120"/>
              </a:rPr>
              <a:t>(1/2)</a:t>
            </a:r>
            <a:endParaRPr lang="zh-TW" altLang="en-US" dirty="0">
              <a:latin typeface="Times New Roman" pitchFamily="18" charset="0"/>
              <a:ea typeface="標楷體" pitchFamily="65" charset="-120"/>
            </a:endParaRPr>
          </a:p>
        </p:txBody>
      </p:sp>
      <mc:AlternateContent xmlns:mc="http://schemas.openxmlformats.org/markup-compatibility/2006" xmlns:a14="http://schemas.microsoft.com/office/drawing/2010/main">
        <mc:Choice Requires="a14">
          <p:sp>
            <p:nvSpPr>
              <p:cNvPr id="6" name="文字方塊 5"/>
              <p:cNvSpPr txBox="1"/>
              <p:nvPr/>
            </p:nvSpPr>
            <p:spPr>
              <a:xfrm>
                <a:off x="842948" y="1556792"/>
                <a:ext cx="7560840" cy="1477328"/>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停車時要先找出車道線，抓取影像中所有直線。利用霍夫演算法將</a:t>
                </a:r>
                <a:r>
                  <a:rPr lang="zh-TW" altLang="en-US" dirty="0">
                    <a:latin typeface="Times New Roman" pitchFamily="18" charset="0"/>
                    <a:ea typeface="標楷體" pitchFamily="65" charset="-120"/>
                  </a:rPr>
                  <a:t>原本直線方程式的參數</a:t>
                </a:r>
                <a:r>
                  <a:rPr lang="en-US" altLang="zh-TW" dirty="0">
                    <a:latin typeface="Times New Roman" pitchFamily="18" charset="0"/>
                    <a:ea typeface="標楷體" pitchFamily="65" charset="-120"/>
                  </a:rPr>
                  <a:t>(</a:t>
                </a:r>
                <a:r>
                  <a:rPr lang="en-US" altLang="zh-TW" i="1" dirty="0" err="1">
                    <a:latin typeface="Times New Roman" pitchFamily="18" charset="0"/>
                    <a:ea typeface="標楷體" pitchFamily="65" charset="-120"/>
                  </a:rPr>
                  <a:t>m,b</a:t>
                </a:r>
                <a:r>
                  <a:rPr lang="en-US" altLang="zh-TW" dirty="0">
                    <a:latin typeface="Times New Roman" pitchFamily="18" charset="0"/>
                    <a:ea typeface="標楷體" pitchFamily="65" charset="-120"/>
                  </a:rPr>
                  <a:t>)</a:t>
                </a:r>
                <a:r>
                  <a:rPr lang="zh-TW" altLang="en-US" dirty="0">
                    <a:latin typeface="Times New Roman" pitchFamily="18" charset="0"/>
                    <a:ea typeface="標楷體" pitchFamily="65" charset="-120"/>
                  </a:rPr>
                  <a:t>改以</a:t>
                </a:r>
                <a:r>
                  <a:rPr lang="en-US" altLang="zh-TW" dirty="0">
                    <a:latin typeface="Times New Roman" pitchFamily="18" charset="0"/>
                    <a:ea typeface="標楷體" pitchFamily="65" charset="-120"/>
                  </a:rPr>
                  <a:t>(</a:t>
                </a:r>
                <a:r>
                  <a:rPr lang="en-US" altLang="zh-TW" i="1" dirty="0" err="1">
                    <a:latin typeface="Times New Roman" pitchFamily="18" charset="0"/>
                    <a:ea typeface="標楷體" pitchFamily="65" charset="-120"/>
                  </a:rPr>
                  <a:t>r,θ</a:t>
                </a:r>
                <a:r>
                  <a:rPr lang="en-US" altLang="zh-TW" dirty="0">
                    <a:latin typeface="Times New Roman" pitchFamily="18" charset="0"/>
                    <a:ea typeface="標楷體" pitchFamily="65" charset="-120"/>
                  </a:rPr>
                  <a:t>)</a:t>
                </a:r>
                <a:r>
                  <a:rPr lang="zh-TW" altLang="en-US" dirty="0">
                    <a:latin typeface="Times New Roman" pitchFamily="18" charset="0"/>
                    <a:ea typeface="標楷體" pitchFamily="65" charset="-120"/>
                  </a:rPr>
                  <a:t>的方式來表示，</a:t>
                </a:r>
                <a:r>
                  <a:rPr lang="zh-TW" altLang="en-US" dirty="0" smtClean="0">
                    <a:latin typeface="Times New Roman" pitchFamily="18" charset="0"/>
                    <a:ea typeface="標楷體" pitchFamily="65" charset="-120"/>
                  </a:rPr>
                  <a:t>如公式所示。如</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a:latin typeface="Times New Roman" pitchFamily="18" charset="0"/>
                    <a:ea typeface="標楷體" pitchFamily="65" charset="-120"/>
                  </a:rPr>
                  <a:t>4</a:t>
                </a:r>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所示，</a:t>
                </a:r>
                <a:r>
                  <a:rPr lang="zh-TW" altLang="en-US" dirty="0">
                    <a:latin typeface="Times New Roman" pitchFamily="18" charset="0"/>
                    <a:ea typeface="標楷體" pitchFamily="65" charset="-120"/>
                  </a:rPr>
                  <a:t>其中</a:t>
                </a:r>
                <a:r>
                  <a:rPr lang="en-US" altLang="zh-TW" i="1" dirty="0">
                    <a:latin typeface="Times New Roman" pitchFamily="18" charset="0"/>
                    <a:ea typeface="標楷體" pitchFamily="65" charset="-120"/>
                  </a:rPr>
                  <a:t>r</a:t>
                </a:r>
                <a:r>
                  <a:rPr lang="zh-TW" altLang="en-US" dirty="0">
                    <a:latin typeface="Times New Roman" pitchFamily="18" charset="0"/>
                    <a:ea typeface="標楷體" pitchFamily="65" charset="-120"/>
                  </a:rPr>
                  <a:t>為直線到原點的垂直距離，</a:t>
                </a:r>
                <a:r>
                  <a:rPr lang="en-US" altLang="zh-TW" i="1" dirty="0">
                    <a:latin typeface="Times New Roman" pitchFamily="18" charset="0"/>
                    <a:ea typeface="標楷體" pitchFamily="65" charset="-120"/>
                  </a:rPr>
                  <a:t>θ</a:t>
                </a:r>
                <a:r>
                  <a:rPr lang="zh-TW" altLang="en-US" dirty="0">
                    <a:latin typeface="Times New Roman" pitchFamily="18" charset="0"/>
                    <a:ea typeface="標楷體" pitchFamily="65" charset="-120"/>
                  </a:rPr>
                  <a:t>為</a:t>
                </a:r>
                <a:r>
                  <a:rPr lang="en-US" altLang="zh-TW" i="1" dirty="0">
                    <a:latin typeface="Times New Roman" pitchFamily="18" charset="0"/>
                    <a:ea typeface="標楷體" pitchFamily="65" charset="-120"/>
                  </a:rPr>
                  <a:t>r</a:t>
                </a:r>
                <a:r>
                  <a:rPr lang="zh-TW" altLang="en-US" dirty="0">
                    <a:latin typeface="Times New Roman" pitchFamily="18" charset="0"/>
                    <a:ea typeface="標楷體" pitchFamily="65" charset="-120"/>
                  </a:rPr>
                  <a:t>與</a:t>
                </a:r>
                <a:r>
                  <a:rPr lang="en-US" altLang="zh-TW" i="1" dirty="0">
                    <a:latin typeface="Times New Roman" pitchFamily="18" charset="0"/>
                    <a:ea typeface="標楷體" pitchFamily="65" charset="-120"/>
                  </a:rPr>
                  <a:t>x</a:t>
                </a:r>
                <a:r>
                  <a:rPr lang="zh-TW" altLang="en-US" dirty="0">
                    <a:latin typeface="Times New Roman" pitchFamily="18" charset="0"/>
                    <a:ea typeface="標楷體" pitchFamily="65" charset="-120"/>
                  </a:rPr>
                  <a:t>軸正方向的夾角</a:t>
                </a:r>
                <a:r>
                  <a:rPr lang="zh-TW" altLang="en-US" dirty="0" smtClean="0">
                    <a:latin typeface="Times New Roman" pitchFamily="18" charset="0"/>
                    <a:ea typeface="標楷體" pitchFamily="65" charset="-120"/>
                  </a:rPr>
                  <a:t>。</a:t>
                </a:r>
                <a:endParaRPr lang="en-US" altLang="zh-TW" dirty="0" smtClean="0">
                  <a:latin typeface="Times New Roman" pitchFamily="18" charset="0"/>
                  <a:ea typeface="標楷體" pitchFamily="65" charset="-120"/>
                </a:endParaRPr>
              </a:p>
              <a:p>
                <a:pPr algn="just"/>
                <a:endParaRPr lang="en-US" altLang="zh-TW" dirty="0">
                  <a:latin typeface="Times New Roman" pitchFamily="18" charset="0"/>
                  <a:ea typeface="標楷體" pitchFamily="65" charset="-120"/>
                </a:endParaRPr>
              </a:p>
              <a:p>
                <a:pPr algn="ctr"/>
                <a14:m>
                  <m:oMathPara xmlns:m="http://schemas.openxmlformats.org/officeDocument/2006/math">
                    <m:oMathParaPr>
                      <m:jc m:val="center"/>
                    </m:oMathParaPr>
                    <m:oMath xmlns:m="http://schemas.openxmlformats.org/officeDocument/2006/math">
                      <m:r>
                        <a:rPr lang="en-US" altLang="zh-TW" b="1" i="1">
                          <a:latin typeface="Cambria Math"/>
                        </a:rPr>
                        <m:t>𝒓</m:t>
                      </m:r>
                      <m:r>
                        <a:rPr lang="en-US" altLang="zh-TW" b="1" i="1">
                          <a:latin typeface="Cambria Math"/>
                        </a:rPr>
                        <m:t> = </m:t>
                      </m:r>
                      <m:r>
                        <a:rPr lang="en-US" altLang="zh-TW" b="1" i="1">
                          <a:latin typeface="Cambria Math"/>
                        </a:rPr>
                        <m:t>𝒙</m:t>
                      </m:r>
                      <m:r>
                        <a:rPr lang="en-US" altLang="zh-TW" b="1" i="1">
                          <a:latin typeface="Cambria Math"/>
                        </a:rPr>
                        <m:t> </m:t>
                      </m:r>
                      <m:r>
                        <a:rPr lang="en-US" altLang="zh-TW" b="1" i="1">
                          <a:latin typeface="Cambria Math"/>
                        </a:rPr>
                        <m:t>𝒄𝒐𝒔</m:t>
                      </m:r>
                      <m:r>
                        <a:rPr lang="en-US" altLang="zh-TW" b="1" i="1">
                          <a:latin typeface="Cambria Math"/>
                        </a:rPr>
                        <m:t>𝜽</m:t>
                      </m:r>
                      <m:r>
                        <a:rPr lang="en-US" altLang="zh-TW" b="1" i="1">
                          <a:latin typeface="Cambria Math"/>
                        </a:rPr>
                        <m:t> + </m:t>
                      </m:r>
                      <m:r>
                        <a:rPr lang="en-US" altLang="zh-TW" b="1" i="1">
                          <a:latin typeface="Cambria Math"/>
                        </a:rPr>
                        <m:t>𝒚</m:t>
                      </m:r>
                      <m:r>
                        <a:rPr lang="en-US" altLang="zh-TW" b="1" i="1">
                          <a:latin typeface="Cambria Math"/>
                        </a:rPr>
                        <m:t> </m:t>
                      </m:r>
                      <m:r>
                        <a:rPr lang="en-US" altLang="zh-TW" b="1" i="1">
                          <a:latin typeface="Cambria Math"/>
                        </a:rPr>
                        <m:t>𝒔𝒊𝒏</m:t>
                      </m:r>
                      <m:r>
                        <a:rPr lang="en-US" altLang="zh-TW" b="1" i="1">
                          <a:latin typeface="Cambria Math"/>
                        </a:rPr>
                        <m:t>𝜽</m:t>
                      </m:r>
                    </m:oMath>
                  </m:oMathPara>
                </a14:m>
                <a:endParaRPr lang="en-US" altLang="zh-TW" b="1" dirty="0" smtClean="0">
                  <a:latin typeface="Times New Roman" pitchFamily="18" charset="0"/>
                  <a:ea typeface="標楷體" pitchFamily="65" charset="-120"/>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842948" y="1556792"/>
                <a:ext cx="7560840" cy="1477328"/>
              </a:xfrm>
              <a:prstGeom prst="rect">
                <a:avLst/>
              </a:prstGeom>
              <a:blipFill rotWithShape="1">
                <a:blip r:embed="rId2" cstate="print"/>
                <a:stretch>
                  <a:fillRect l="-645" t="-1646" r="-645" b="-823"/>
                </a:stretch>
              </a:blipFill>
            </p:spPr>
            <p:txBody>
              <a:bodyPr/>
              <a:lstStyle/>
              <a:p>
                <a:r>
                  <a:rPr lang="zh-TW" altLang="en-US">
                    <a:noFill/>
                  </a:rPr>
                  <a:t> </a:t>
                </a:r>
              </a:p>
            </p:txBody>
          </p:sp>
        </mc:Fallback>
      </mc:AlternateContent>
      <p:pic>
        <p:nvPicPr>
          <p:cNvPr id="7" name="圖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304153"/>
            <a:ext cx="2520000" cy="2520000"/>
          </a:xfrm>
          <a:prstGeom prst="rect">
            <a:avLst/>
          </a:prstGeom>
          <a:noFill/>
          <a:ln>
            <a:noFill/>
          </a:ln>
        </p:spPr>
      </p:pic>
      <p:sp>
        <p:nvSpPr>
          <p:cNvPr id="8" name="文字方塊 7"/>
          <p:cNvSpPr txBox="1"/>
          <p:nvPr/>
        </p:nvSpPr>
        <p:spPr>
          <a:xfrm>
            <a:off x="524188" y="5738707"/>
            <a:ext cx="280831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4</a:t>
            </a:r>
            <a:r>
              <a:rPr lang="zh-TW" altLang="en-US" sz="1600" dirty="0" smtClean="0">
                <a:latin typeface="Times New Roman" pitchFamily="18" charset="0"/>
                <a:ea typeface="標楷體" pitchFamily="65" charset="-120"/>
              </a:rPr>
              <a:t> 霍</a:t>
            </a:r>
            <a:r>
              <a:rPr lang="zh-TW" altLang="en-US" sz="1600" dirty="0">
                <a:latin typeface="Times New Roman" pitchFamily="18" charset="0"/>
                <a:ea typeface="標楷體" pitchFamily="65" charset="-120"/>
              </a:rPr>
              <a:t>夫轉換</a:t>
            </a:r>
            <a:r>
              <a:rPr lang="en-US" altLang="zh-TW" sz="1600" dirty="0">
                <a:latin typeface="Times New Roman" pitchFamily="18" charset="0"/>
                <a:ea typeface="標楷體" pitchFamily="65" charset="-120"/>
              </a:rPr>
              <a:t>(</a:t>
            </a:r>
            <a:r>
              <a:rPr lang="en-US" altLang="zh-TW" sz="1600" i="1" dirty="0" err="1">
                <a:latin typeface="Times New Roman" pitchFamily="18" charset="0"/>
                <a:ea typeface="標楷體" pitchFamily="65" charset="-120"/>
              </a:rPr>
              <a:t>r,θ</a:t>
            </a:r>
            <a:r>
              <a:rPr lang="en-US" altLang="zh-TW" sz="1600" dirty="0">
                <a:latin typeface="Times New Roman" pitchFamily="18" charset="0"/>
                <a:ea typeface="標楷體" pitchFamily="65" charset="-120"/>
              </a:rPr>
              <a:t>)</a:t>
            </a:r>
            <a:r>
              <a:rPr lang="zh-TW" altLang="en-US" sz="1600" dirty="0">
                <a:latin typeface="Times New Roman" pitchFamily="18" charset="0"/>
                <a:ea typeface="標楷體" pitchFamily="65" charset="-120"/>
              </a:rPr>
              <a:t>參數說明</a:t>
            </a:r>
            <a:r>
              <a:rPr lang="zh-TW" altLang="en-US" sz="1600" dirty="0" smtClean="0">
                <a:latin typeface="Times New Roman" pitchFamily="18" charset="0"/>
                <a:ea typeface="標楷體" pitchFamily="65" charset="-120"/>
              </a:rPr>
              <a:t>圖</a:t>
            </a:r>
            <a:endParaRPr lang="zh-TW" altLang="en-US" sz="1600" dirty="0">
              <a:latin typeface="Times New Roman" pitchFamily="18" charset="0"/>
              <a:ea typeface="標楷體" pitchFamily="65" charset="-120"/>
            </a:endParaRPr>
          </a:p>
        </p:txBody>
      </p:sp>
      <p:sp>
        <p:nvSpPr>
          <p:cNvPr id="10" name="文字方塊 9"/>
          <p:cNvSpPr txBox="1"/>
          <p:nvPr/>
        </p:nvSpPr>
        <p:spPr>
          <a:xfrm>
            <a:off x="3491880" y="5754217"/>
            <a:ext cx="5407635"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5</a:t>
            </a:r>
            <a:r>
              <a:rPr lang="zh-TW" altLang="en-US" sz="1600" dirty="0" smtClean="0">
                <a:latin typeface="Times New Roman" pitchFamily="18" charset="0"/>
                <a:ea typeface="標楷體" pitchFamily="65" charset="-120"/>
              </a:rPr>
              <a:t>  </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原始影像；</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直線霍夫轉換後所繪出之直線</a:t>
            </a:r>
            <a:r>
              <a:rPr lang="zh-TW" altLang="en-US" sz="1600" dirty="0" smtClean="0">
                <a:latin typeface="Times New Roman" pitchFamily="18" charset="0"/>
                <a:ea typeface="標楷體" pitchFamily="65" charset="-120"/>
              </a:rPr>
              <a:t>影像</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a:latin typeface="Times New Roman" pitchFamily="18" charset="0"/>
                <a:ea typeface="標楷體" pitchFamily="65" charset="-120"/>
              </a:rPr>
              <a:t>紅線：直線</a:t>
            </a:r>
            <a:r>
              <a:rPr lang="en-US" altLang="zh-TW" sz="1600" dirty="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1880" y="3789040"/>
            <a:ext cx="5399057" cy="1963293"/>
          </a:xfrm>
          <a:prstGeom prst="rect">
            <a:avLst/>
          </a:prstGeom>
        </p:spPr>
      </p:pic>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Page.11</a:t>
            </a:r>
          </a:p>
        </p:txBody>
      </p:sp>
    </p:spTree>
    <p:extLst>
      <p:ext uri="{BB962C8B-B14F-4D97-AF65-F5344CB8AC3E}">
        <p14:creationId xmlns:p14="http://schemas.microsoft.com/office/powerpoint/2010/main" val="5250728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Times New Roman" pitchFamily="18" charset="0"/>
                <a:ea typeface="標楷體" pitchFamily="65" charset="-120"/>
              </a:rPr>
              <a:t>霍夫</a:t>
            </a:r>
            <a:r>
              <a:rPr lang="zh-TW" altLang="en-US" dirty="0" smtClean="0">
                <a:latin typeface="Times New Roman" pitchFamily="18" charset="0"/>
                <a:ea typeface="標楷體" pitchFamily="65" charset="-120"/>
              </a:rPr>
              <a:t>直線轉換 </a:t>
            </a:r>
            <a:r>
              <a:rPr lang="en-US" altLang="zh-TW" dirty="0" smtClean="0">
                <a:latin typeface="Times New Roman" pitchFamily="18" charset="0"/>
                <a:ea typeface="標楷體" pitchFamily="65" charset="-120"/>
              </a:rPr>
              <a:t>(2/2</a:t>
            </a:r>
            <a:r>
              <a:rPr lang="en-US" altLang="zh-TW" dirty="0">
                <a:latin typeface="Times New Roman" pitchFamily="18" charset="0"/>
                <a:ea typeface="標楷體" pitchFamily="65" charset="-120"/>
              </a:rPr>
              <a:t>)</a:t>
            </a:r>
            <a:endParaRPr lang="zh-TW" altLang="en-US" dirty="0"/>
          </a:p>
        </p:txBody>
      </p:sp>
      <p:pic>
        <p:nvPicPr>
          <p:cNvPr id="7" name="圖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224" y="2926398"/>
            <a:ext cx="3960440" cy="2724985"/>
          </a:xfrm>
          <a:prstGeom prst="rect">
            <a:avLst/>
          </a:prstGeom>
          <a:noFill/>
          <a:ln>
            <a:noFill/>
          </a:ln>
        </p:spPr>
      </p:pic>
      <p:pic>
        <p:nvPicPr>
          <p:cNvPr id="8" name="圖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8942" y="4067207"/>
            <a:ext cx="3528392" cy="1584176"/>
          </a:xfrm>
          <a:prstGeom prst="rect">
            <a:avLst/>
          </a:prstGeom>
          <a:noFill/>
          <a:ln>
            <a:noFill/>
          </a:ln>
        </p:spPr>
      </p:pic>
      <p:sp>
        <p:nvSpPr>
          <p:cNvPr id="9" name="文字方塊 8"/>
          <p:cNvSpPr txBox="1"/>
          <p:nvPr/>
        </p:nvSpPr>
        <p:spPr>
          <a:xfrm>
            <a:off x="815224" y="5651383"/>
            <a:ext cx="396044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6</a:t>
            </a:r>
            <a:r>
              <a:rPr lang="zh-TW" altLang="en-US" sz="1600" dirty="0" smtClean="0">
                <a:latin typeface="Times New Roman" pitchFamily="18" charset="0"/>
                <a:ea typeface="標楷體" pitchFamily="65" charset="-120"/>
              </a:rPr>
              <a:t> 直線</a:t>
            </a:r>
            <a:r>
              <a:rPr lang="zh-TW" altLang="en-US" sz="1600" dirty="0">
                <a:latin typeface="Times New Roman" pitchFamily="18" charset="0"/>
                <a:ea typeface="標楷體" pitchFamily="65" charset="-120"/>
              </a:rPr>
              <a:t>霍夫轉換示意圖</a:t>
            </a:r>
          </a:p>
        </p:txBody>
      </p:sp>
      <p:sp>
        <p:nvSpPr>
          <p:cNvPr id="10" name="文字方塊 9"/>
          <p:cNvSpPr txBox="1"/>
          <p:nvPr/>
        </p:nvSpPr>
        <p:spPr>
          <a:xfrm>
            <a:off x="5197812" y="5651383"/>
            <a:ext cx="355065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7</a:t>
            </a:r>
            <a:r>
              <a:rPr lang="zh-TW" altLang="en-US" sz="1600" dirty="0" smtClean="0">
                <a:latin typeface="Times New Roman" pitchFamily="18" charset="0"/>
                <a:ea typeface="標楷體" pitchFamily="65" charset="-120"/>
              </a:rPr>
              <a:t> 直線</a:t>
            </a:r>
            <a:r>
              <a:rPr lang="zh-TW" altLang="en-US" sz="1600" dirty="0">
                <a:latin typeface="Times New Roman" pitchFamily="18" charset="0"/>
                <a:ea typeface="標楷體" pitchFamily="65" charset="-120"/>
              </a:rPr>
              <a:t>霍夫轉換投票示意圖</a:t>
            </a:r>
          </a:p>
        </p:txBody>
      </p:sp>
      <p:sp>
        <p:nvSpPr>
          <p:cNvPr id="11" name="文字方塊 10"/>
          <p:cNvSpPr txBox="1"/>
          <p:nvPr/>
        </p:nvSpPr>
        <p:spPr>
          <a:xfrm>
            <a:off x="842948" y="1556792"/>
            <a:ext cx="7560840" cy="1200329"/>
          </a:xfrm>
          <a:prstGeom prst="rect">
            <a:avLst/>
          </a:prstGeom>
          <a:noFill/>
        </p:spPr>
        <p:txBody>
          <a:bodyPr wrap="square" rtlCol="0">
            <a:spAutoFit/>
          </a:bodyPr>
          <a:lstStyle/>
          <a:p>
            <a:pPr indent="442913" algn="just"/>
            <a:r>
              <a:rPr lang="zh-TW" altLang="zh-TW" dirty="0">
                <a:latin typeface="Times New Roman" pitchFamily="18" charset="0"/>
                <a:ea typeface="標楷體" pitchFamily="65" charset="-120"/>
              </a:rPr>
              <a:t>在參數空間上將會有影像中所有特徵點所產生的所有曲線。根據每條曲線交叉重疊的點來累積並記錄曲線交叉的重疊次數，也就是做</a:t>
            </a:r>
            <a:r>
              <a:rPr lang="zh-TW" altLang="zh-TW" dirty="0" smtClean="0">
                <a:latin typeface="Times New Roman" pitchFamily="18" charset="0"/>
                <a:ea typeface="標楷體" pitchFamily="65" charset="-120"/>
              </a:rPr>
              <a:t>投票動作</a:t>
            </a:r>
            <a:r>
              <a:rPr lang="zh-TW" altLang="zh-TW" dirty="0">
                <a:latin typeface="Times New Roman" pitchFamily="18" charset="0"/>
                <a:ea typeface="標楷體" pitchFamily="65" charset="-120"/>
              </a:rPr>
              <a:t>。找出投票數最高也就是累積次數最多的那一點記錄其</a:t>
            </a:r>
            <a:r>
              <a:rPr lang="en-US" altLang="zh-TW" dirty="0">
                <a:latin typeface="Times New Roman" pitchFamily="18" charset="0"/>
                <a:ea typeface="標楷體" pitchFamily="65" charset="-120"/>
              </a:rPr>
              <a:t>(</a:t>
            </a:r>
            <a:r>
              <a:rPr lang="en-US" altLang="zh-TW" i="1" dirty="0" err="1">
                <a:latin typeface="Times New Roman" pitchFamily="18" charset="0"/>
                <a:ea typeface="標楷體" pitchFamily="65" charset="-120"/>
              </a:rPr>
              <a:t>r,θ</a:t>
            </a:r>
            <a:r>
              <a:rPr lang="en-US" altLang="zh-TW" dirty="0">
                <a:latin typeface="Times New Roman" pitchFamily="18" charset="0"/>
                <a:ea typeface="標楷體" pitchFamily="65" charset="-120"/>
              </a:rPr>
              <a:t>)</a:t>
            </a:r>
            <a:r>
              <a:rPr lang="zh-TW" altLang="zh-TW" dirty="0">
                <a:latin typeface="Times New Roman" pitchFamily="18" charset="0"/>
                <a:ea typeface="標楷體" pitchFamily="65" charset="-120"/>
              </a:rPr>
              <a:t>座標，該累積次數最多的即最可能為影像中的</a:t>
            </a:r>
            <a:r>
              <a:rPr lang="zh-TW" altLang="zh-TW" dirty="0" smtClean="0">
                <a:latin typeface="Times New Roman" pitchFamily="18" charset="0"/>
                <a:ea typeface="標楷體" pitchFamily="65" charset="-120"/>
              </a:rPr>
              <a:t>直線</a:t>
            </a:r>
            <a:r>
              <a:rPr lang="zh-TW" altLang="en-US" dirty="0" smtClean="0">
                <a:latin typeface="Times New Roman" pitchFamily="18" charset="0"/>
                <a:ea typeface="標楷體" pitchFamily="65" charset="-120"/>
              </a:rPr>
              <a:t>。</a:t>
            </a:r>
            <a:endParaRPr lang="en-US" altLang="zh-TW" b="1" dirty="0" smtClean="0">
              <a:latin typeface="Times New Roman" pitchFamily="18" charset="0"/>
              <a:ea typeface="標楷體" pitchFamily="65" charset="-120"/>
            </a:endParaRPr>
          </a:p>
        </p:txBody>
      </p:sp>
      <p:sp>
        <p:nvSpPr>
          <p:cNvPr id="12"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Page.12</a:t>
            </a:r>
          </a:p>
        </p:txBody>
      </p:sp>
    </p:spTree>
    <p:extLst>
      <p:ext uri="{BB962C8B-B14F-4D97-AF65-F5344CB8AC3E}">
        <p14:creationId xmlns:p14="http://schemas.microsoft.com/office/powerpoint/2010/main" val="4157139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車道線處理 </a:t>
            </a:r>
            <a:r>
              <a:rPr lang="en-US" altLang="zh-TW" dirty="0" smtClean="0">
                <a:latin typeface="Times New Roman" pitchFamily="18" charset="0"/>
                <a:ea typeface="標楷體" pitchFamily="65" charset="-120"/>
              </a:rPr>
              <a:t>(1/3)</a:t>
            </a:r>
            <a:endParaRPr lang="zh-TW" altLang="en-US" dirty="0"/>
          </a:p>
        </p:txBody>
      </p:sp>
      <mc:AlternateContent xmlns:mc="http://schemas.openxmlformats.org/markup-compatibility/2006" xmlns:a14="http://schemas.microsoft.com/office/drawing/2010/main">
        <mc:Choice Requires="a14">
          <p:sp>
            <p:nvSpPr>
              <p:cNvPr id="6" name="文字方塊 5"/>
              <p:cNvSpPr txBox="1"/>
              <p:nvPr/>
            </p:nvSpPr>
            <p:spPr>
              <a:xfrm>
                <a:off x="842948" y="1556792"/>
                <a:ext cx="7560840" cy="1842620"/>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cs typeface="Times New Roman" pitchFamily="18" charset="0"/>
                  </a:rPr>
                  <a:t>已知線段</a:t>
                </a:r>
                <a:r>
                  <a:rPr lang="en-US" altLang="zh-TW" dirty="0">
                    <a:latin typeface="Times New Roman" pitchFamily="18" charset="0"/>
                    <a:ea typeface="標楷體" pitchFamily="65" charset="-120"/>
                    <a:cs typeface="Times New Roman" pitchFamily="18" charset="0"/>
                  </a:rPr>
                  <a:t>A</a:t>
                </a:r>
                <a:r>
                  <a:rPr lang="zh-TW" altLang="en-US" dirty="0">
                    <a:latin typeface="Times New Roman" pitchFamily="18" charset="0"/>
                    <a:ea typeface="標楷體" pitchFamily="65" charset="-120"/>
                    <a:cs typeface="Times New Roman" pitchFamily="18" charset="0"/>
                  </a:rPr>
                  <a:t>的直線方程式和線段</a:t>
                </a:r>
                <a:r>
                  <a:rPr lang="en-US" altLang="zh-TW" dirty="0">
                    <a:latin typeface="Times New Roman" pitchFamily="18" charset="0"/>
                    <a:ea typeface="標楷體" pitchFamily="65" charset="-120"/>
                    <a:cs typeface="Times New Roman" pitchFamily="18" charset="0"/>
                  </a:rPr>
                  <a:t>B</a:t>
                </a:r>
                <a:r>
                  <a:rPr lang="zh-TW" altLang="en-US" dirty="0">
                    <a:latin typeface="Times New Roman" pitchFamily="18" charset="0"/>
                    <a:ea typeface="標楷體" pitchFamily="65" charset="-120"/>
                    <a:cs typeface="Times New Roman" pitchFamily="18" charset="0"/>
                  </a:rPr>
                  <a:t>的點</a:t>
                </a:r>
                <a:r>
                  <a:rPr lang="zh-TW" altLang="en-US" dirty="0" smtClean="0">
                    <a:latin typeface="Times New Roman" pitchFamily="18" charset="0"/>
                    <a:ea typeface="標楷體" pitchFamily="65" charset="-120"/>
                    <a:cs typeface="Times New Roman" pitchFamily="18" charset="0"/>
                  </a:rPr>
                  <a:t>，將條件</a:t>
                </a:r>
                <a:r>
                  <a:rPr lang="zh-TW" altLang="en-US" dirty="0">
                    <a:latin typeface="Times New Roman" pitchFamily="18" charset="0"/>
                    <a:ea typeface="標楷體" pitchFamily="65" charset="-120"/>
                    <a:cs typeface="Times New Roman" pitchFamily="18" charset="0"/>
                  </a:rPr>
                  <a:t>帶入</a:t>
                </a:r>
                <a:r>
                  <a:rPr lang="zh-TW" altLang="en-US" dirty="0" smtClean="0">
                    <a:latin typeface="Times New Roman" pitchFamily="18" charset="0"/>
                    <a:ea typeface="標楷體" pitchFamily="65" charset="-120"/>
                    <a:cs typeface="Times New Roman" pitchFamily="18" charset="0"/>
                  </a:rPr>
                  <a:t>公式計算出</a:t>
                </a:r>
                <a:r>
                  <a:rPr lang="zh-TW" altLang="en-US" dirty="0">
                    <a:latin typeface="Times New Roman" pitchFamily="18" charset="0"/>
                    <a:ea typeface="標楷體" pitchFamily="65" charset="-120"/>
                    <a:cs typeface="Times New Roman" pitchFamily="18" charset="0"/>
                  </a:rPr>
                  <a:t>點到線段之距離</a:t>
                </a:r>
                <a:r>
                  <a:rPr lang="zh-TW" altLang="en-US" dirty="0" smtClean="0">
                    <a:latin typeface="Times New Roman" pitchFamily="18" charset="0"/>
                    <a:ea typeface="標楷體" pitchFamily="65" charset="-120"/>
                    <a:cs typeface="Times New Roman" pitchFamily="18" charset="0"/>
                  </a:rPr>
                  <a:t>，如果距離數值在閥值之內，</a:t>
                </a:r>
                <a:r>
                  <a:rPr lang="zh-TW" altLang="en-US" dirty="0">
                    <a:latin typeface="Times New Roman" pitchFamily="18" charset="0"/>
                    <a:ea typeface="標楷體" pitchFamily="65" charset="-120"/>
                    <a:cs typeface="Times New Roman" pitchFamily="18" charset="0"/>
                  </a:rPr>
                  <a:t>我們將判斷為同條</a:t>
                </a:r>
                <a:r>
                  <a:rPr lang="zh-TW" altLang="en-US" dirty="0" smtClean="0">
                    <a:latin typeface="Times New Roman" pitchFamily="18" charset="0"/>
                    <a:ea typeface="標楷體" pitchFamily="65" charset="-120"/>
                    <a:cs typeface="Times New Roman" pitchFamily="18" charset="0"/>
                  </a:rPr>
                  <a:t>線段並將</a:t>
                </a:r>
                <a:r>
                  <a:rPr lang="zh-TW" altLang="en-US" dirty="0">
                    <a:latin typeface="Times New Roman" pitchFamily="18" charset="0"/>
                    <a:ea typeface="標楷體" pitchFamily="65" charset="-120"/>
                    <a:cs typeface="Times New Roman" pitchFamily="18" charset="0"/>
                  </a:rPr>
                  <a:t>其縫合</a:t>
                </a:r>
                <a:r>
                  <a:rPr lang="zh-TW" altLang="en-US" dirty="0" smtClean="0">
                    <a:latin typeface="Times New Roman" pitchFamily="18" charset="0"/>
                    <a:ea typeface="標楷體" pitchFamily="65" charset="-120"/>
                    <a:cs typeface="Times New Roman" pitchFamily="18" charset="0"/>
                  </a:rPr>
                  <a:t>。</a:t>
                </a:r>
                <a:endParaRPr lang="en-US" altLang="zh-TW" dirty="0">
                  <a:latin typeface="Times New Roman" pitchFamily="18" charset="0"/>
                  <a:ea typeface="標楷體" pitchFamily="65" charset="-120"/>
                  <a:cs typeface="Times New Roman" pitchFamily="18" charset="0"/>
                </a:endParaRPr>
              </a:p>
              <a:p>
                <a:pPr indent="442913" algn="just"/>
                <a:endParaRPr lang="en-US" altLang="zh-TW" dirty="0" smtClean="0">
                  <a:latin typeface="Times New Roman" pitchFamily="18" charset="0"/>
                  <a:ea typeface="標楷體" pitchFamily="65" charset="-120"/>
                  <a:cs typeface="Times New Roman" pitchFamily="18" charset="0"/>
                </a:endParaRPr>
              </a:p>
              <a:p>
                <a:pPr algn="just"/>
                <a14:m>
                  <m:oMathPara xmlns:m="http://schemas.openxmlformats.org/officeDocument/2006/math">
                    <m:oMathParaPr>
                      <m:jc m:val="center"/>
                    </m:oMathParaPr>
                    <m:oMath xmlns:m="http://schemas.openxmlformats.org/officeDocument/2006/math">
                      <m:r>
                        <m:rPr>
                          <m:nor/>
                        </m:rPr>
                        <a:rPr lang="en-US" altLang="zh-TW" i="1" dirty="0"/>
                        <m:t>d</m:t>
                      </m:r>
                      <m:r>
                        <m:rPr>
                          <m:nor/>
                        </m:rPr>
                        <a:rPr lang="en-US" altLang="zh-TW" b="0" i="1" dirty="0" smtClean="0"/>
                        <m:t>is</m:t>
                      </m:r>
                      <m:r>
                        <m:rPr>
                          <m:nor/>
                        </m:rPr>
                        <a:rPr lang="en-US" altLang="zh-TW" i="1" dirty="0"/>
                        <m:t>(</m:t>
                      </m:r>
                      <m:sSub>
                        <m:sSubPr>
                          <m:ctrlPr>
                            <a:rPr lang="zh-TW" altLang="zh-TW" i="1">
                              <a:latin typeface="Cambria Math"/>
                            </a:rPr>
                          </m:ctrlPr>
                        </m:sSubPr>
                        <m:e>
                          <m:r>
                            <a:rPr lang="en-US" altLang="zh-TW" i="1">
                              <a:latin typeface="Cambria Math"/>
                            </a:rPr>
                            <m:t>𝑃</m:t>
                          </m:r>
                        </m:e>
                        <m:sub>
                          <m:r>
                            <a:rPr lang="en-US" altLang="zh-TW" i="1">
                              <a:latin typeface="Cambria Math"/>
                            </a:rPr>
                            <m:t>𝐵</m:t>
                          </m:r>
                        </m:sub>
                      </m:sSub>
                      <m:r>
                        <m:rPr>
                          <m:nor/>
                        </m:rPr>
                        <a:rPr lang="en-US" altLang="zh-TW" i="1" dirty="0"/>
                        <m:t>,</m:t>
                      </m:r>
                      <m:r>
                        <a:rPr lang="en-US" altLang="zh-TW" i="1">
                          <a:latin typeface="Cambria Math"/>
                        </a:rPr>
                        <m:t> </m:t>
                      </m:r>
                      <m:r>
                        <a:rPr lang="en-US" altLang="zh-TW" b="0" i="1" smtClean="0">
                          <a:latin typeface="Cambria Math"/>
                        </a:rPr>
                        <m:t> </m:t>
                      </m:r>
                      <m:sSub>
                        <m:sSubPr>
                          <m:ctrlPr>
                            <a:rPr lang="zh-TW" altLang="zh-TW" i="1">
                              <a:latin typeface="Cambria Math"/>
                            </a:rPr>
                          </m:ctrlPr>
                        </m:sSubPr>
                        <m:e>
                          <m:r>
                            <a:rPr lang="en-US" altLang="zh-TW" i="1">
                              <a:latin typeface="Cambria Math"/>
                            </a:rPr>
                            <m:t>𝐴</m:t>
                          </m:r>
                        </m:e>
                        <m:sub>
                          <m:r>
                            <a:rPr lang="en-US" altLang="zh-TW" i="1">
                              <a:latin typeface="Cambria Math"/>
                            </a:rPr>
                            <m:t>𝑙</m:t>
                          </m:r>
                        </m:sub>
                      </m:sSub>
                      <m:r>
                        <m:rPr>
                          <m:nor/>
                        </m:rPr>
                        <a:rPr lang="en-US" altLang="zh-TW" i="1" dirty="0"/>
                        <m:t>)=</m:t>
                      </m:r>
                      <m:f>
                        <m:fPr>
                          <m:ctrlPr>
                            <a:rPr lang="zh-TW" altLang="zh-TW" i="1">
                              <a:latin typeface="Cambria Math"/>
                            </a:rPr>
                          </m:ctrlPr>
                        </m:fPr>
                        <m:num>
                          <m:r>
                            <a:rPr lang="en-US" altLang="zh-TW" i="1">
                              <a:latin typeface="Cambria Math"/>
                            </a:rPr>
                            <m:t>|</m:t>
                          </m:r>
                          <m:r>
                            <a:rPr lang="en-US" altLang="zh-TW" i="1">
                              <a:latin typeface="Cambria Math"/>
                            </a:rPr>
                            <m:t>𝑎</m:t>
                          </m:r>
                          <m:sSub>
                            <m:sSubPr>
                              <m:ctrlPr>
                                <a:rPr lang="zh-TW" altLang="zh-TW" i="1">
                                  <a:latin typeface="Cambria Math"/>
                                </a:rPr>
                              </m:ctrlPr>
                            </m:sSubPr>
                            <m:e>
                              <m:r>
                                <a:rPr lang="en-US" altLang="zh-TW" i="1">
                                  <a:latin typeface="Cambria Math"/>
                                </a:rPr>
                                <m:t>𝑥</m:t>
                              </m:r>
                            </m:e>
                            <m:sub>
                              <m:r>
                                <a:rPr lang="en-US" altLang="zh-TW" i="1">
                                  <a:latin typeface="Cambria Math"/>
                                </a:rPr>
                                <m:t>𝑛</m:t>
                              </m:r>
                            </m:sub>
                          </m:sSub>
                          <m:r>
                            <a:rPr lang="en-US" altLang="zh-TW" i="1">
                              <a:latin typeface="Cambria Math"/>
                            </a:rPr>
                            <m:t>+</m:t>
                          </m:r>
                          <m:r>
                            <a:rPr lang="en-US" altLang="zh-TW" i="1">
                              <a:latin typeface="Cambria Math"/>
                            </a:rPr>
                            <m:t>𝑏</m:t>
                          </m:r>
                          <m:sSub>
                            <m:sSubPr>
                              <m:ctrlPr>
                                <a:rPr lang="zh-TW" altLang="zh-TW" i="1">
                                  <a:latin typeface="Cambria Math"/>
                                </a:rPr>
                              </m:ctrlPr>
                            </m:sSubPr>
                            <m:e>
                              <m:r>
                                <a:rPr lang="en-US" altLang="zh-TW" i="1">
                                  <a:latin typeface="Cambria Math"/>
                                </a:rPr>
                                <m:t>𝑦</m:t>
                              </m:r>
                            </m:e>
                            <m:sub>
                              <m:r>
                                <a:rPr lang="en-US" altLang="zh-TW" i="1">
                                  <a:latin typeface="Cambria Math"/>
                                </a:rPr>
                                <m:t>𝑛</m:t>
                              </m:r>
                            </m:sub>
                          </m:sSub>
                          <m:r>
                            <a:rPr lang="en-US" altLang="zh-TW" i="1">
                              <a:latin typeface="Cambria Math"/>
                            </a:rPr>
                            <m:t>+</m:t>
                          </m:r>
                          <m:r>
                            <a:rPr lang="en-US" altLang="zh-TW" i="1">
                              <a:latin typeface="Cambria Math"/>
                            </a:rPr>
                            <m:t>𝑐</m:t>
                          </m:r>
                          <m:r>
                            <a:rPr lang="en-US" altLang="zh-TW" i="1">
                              <a:latin typeface="Cambria Math"/>
                            </a:rPr>
                            <m:t>|</m:t>
                          </m:r>
                        </m:num>
                        <m:den>
                          <m:rad>
                            <m:radPr>
                              <m:degHide m:val="on"/>
                              <m:ctrlPr>
                                <a:rPr lang="zh-TW" altLang="zh-TW" i="1">
                                  <a:latin typeface="Cambria Math"/>
                                </a:rPr>
                              </m:ctrlPr>
                            </m:radPr>
                            <m:deg/>
                            <m:e>
                              <m:r>
                                <a:rPr lang="en-US" altLang="zh-TW" i="1">
                                  <a:latin typeface="Cambria Math"/>
                                </a:rPr>
                                <m:t>(</m:t>
                              </m:r>
                              <m:sSup>
                                <m:sSupPr>
                                  <m:ctrlPr>
                                    <a:rPr lang="zh-TW" altLang="zh-TW" i="1">
                                      <a:latin typeface="Cambria Math"/>
                                    </a:rPr>
                                  </m:ctrlPr>
                                </m:sSupPr>
                                <m:e>
                                  <m:r>
                                    <a:rPr lang="en-US" altLang="zh-TW" i="1">
                                      <a:latin typeface="Cambria Math"/>
                                    </a:rPr>
                                    <m:t>𝑎</m:t>
                                  </m:r>
                                </m:e>
                                <m:sup>
                                  <m:r>
                                    <a:rPr lang="en-US" altLang="zh-TW" i="1">
                                      <a:latin typeface="Cambria Math"/>
                                    </a:rPr>
                                    <m:t>2</m:t>
                                  </m:r>
                                </m:sup>
                              </m:sSup>
                              <m:r>
                                <a:rPr lang="en-US" altLang="zh-TW" i="1">
                                  <a:latin typeface="Cambria Math"/>
                                </a:rPr>
                                <m:t>+</m:t>
                              </m:r>
                              <m:sSup>
                                <m:sSupPr>
                                  <m:ctrlPr>
                                    <a:rPr lang="zh-TW" altLang="zh-TW" i="1">
                                      <a:latin typeface="Cambria Math"/>
                                    </a:rPr>
                                  </m:ctrlPr>
                                </m:sSupPr>
                                <m:e>
                                  <m:r>
                                    <a:rPr lang="en-US" altLang="zh-TW" i="1">
                                      <a:latin typeface="Cambria Math"/>
                                    </a:rPr>
                                    <m:t>𝑏</m:t>
                                  </m:r>
                                </m:e>
                                <m:sup>
                                  <m:r>
                                    <a:rPr lang="en-US" altLang="zh-TW" i="1">
                                      <a:latin typeface="Cambria Math"/>
                                    </a:rPr>
                                    <m:t>2</m:t>
                                  </m:r>
                                </m:sup>
                              </m:sSup>
                              <m:r>
                                <a:rPr lang="en-US" altLang="zh-TW" i="1">
                                  <a:latin typeface="Cambria Math"/>
                                </a:rPr>
                                <m:t> )</m:t>
                              </m:r>
                            </m:e>
                          </m:rad>
                        </m:den>
                      </m:f>
                    </m:oMath>
                  </m:oMathPara>
                </a14:m>
                <a:endParaRPr lang="zh-TW" altLang="zh-TW"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842948" y="1556792"/>
                <a:ext cx="7560840" cy="1842620"/>
              </a:xfrm>
              <a:prstGeom prst="rect">
                <a:avLst/>
              </a:prstGeom>
              <a:blipFill rotWithShape="1">
                <a:blip r:embed="rId2"/>
                <a:stretch>
                  <a:fillRect l="-645" t="-1650" r="-645"/>
                </a:stretch>
              </a:blipFill>
            </p:spPr>
            <p:txBody>
              <a:bodyPr/>
              <a:lstStyle/>
              <a:p>
                <a:r>
                  <a:rPr lang="zh-TW" altLang="en-US">
                    <a:noFill/>
                  </a:rPr>
                  <a:t> </a:t>
                </a:r>
              </a:p>
            </p:txBody>
          </p:sp>
        </mc:Fallback>
      </mc:AlternateContent>
      <p:pic>
        <p:nvPicPr>
          <p:cNvPr id="7" name="內容版面配置區 3"/>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3568" y="3689335"/>
            <a:ext cx="2386164" cy="2250936"/>
          </a:xfrm>
          <a:prstGeom prst="rect">
            <a:avLst/>
          </a:prstGeom>
        </p:spPr>
      </p:pic>
      <p:sp>
        <p:nvSpPr>
          <p:cNvPr id="8" name="文字方塊 7"/>
          <p:cNvSpPr txBox="1"/>
          <p:nvPr/>
        </p:nvSpPr>
        <p:spPr>
          <a:xfrm>
            <a:off x="683568" y="5932803"/>
            <a:ext cx="2376264"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8</a:t>
            </a:r>
            <a:r>
              <a:rPr lang="zh-TW" altLang="en-US" sz="1600" dirty="0" smtClean="0">
                <a:latin typeface="Times New Roman" pitchFamily="18" charset="0"/>
                <a:ea typeface="標楷體" pitchFamily="65" charset="-120"/>
              </a:rPr>
              <a:t> 合併</a:t>
            </a:r>
            <a:r>
              <a:rPr lang="zh-TW" altLang="en-US" sz="1600" dirty="0">
                <a:latin typeface="Times New Roman" pitchFamily="18" charset="0"/>
                <a:ea typeface="標楷體" pitchFamily="65" charset="-120"/>
              </a:rPr>
              <a:t>線段示意圖</a:t>
            </a:r>
          </a:p>
        </p:txBody>
      </p:sp>
      <p:pic>
        <p:nvPicPr>
          <p:cNvPr id="9" name="圖片 8"/>
          <p:cNvPicPr/>
          <p:nvPr/>
        </p:nvPicPr>
        <p:blipFill>
          <a:blip r:embed="rId4" cstate="print">
            <a:extLst>
              <a:ext uri="{28A0092B-C50C-407E-A947-70E740481C1C}">
                <a14:useLocalDpi xmlns:a14="http://schemas.microsoft.com/office/drawing/2010/main" val="0"/>
              </a:ext>
            </a:extLst>
          </a:blip>
          <a:stretch>
            <a:fillRect/>
          </a:stretch>
        </p:blipFill>
        <p:spPr>
          <a:xfrm>
            <a:off x="3452824" y="4043678"/>
            <a:ext cx="5278120" cy="1889125"/>
          </a:xfrm>
          <a:prstGeom prst="rect">
            <a:avLst/>
          </a:prstGeom>
        </p:spPr>
      </p:pic>
      <p:sp>
        <p:nvSpPr>
          <p:cNvPr id="10" name="文字方塊 9"/>
          <p:cNvSpPr txBox="1"/>
          <p:nvPr/>
        </p:nvSpPr>
        <p:spPr>
          <a:xfrm>
            <a:off x="3452824" y="5939817"/>
            <a:ext cx="5278120"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9</a:t>
            </a:r>
            <a:r>
              <a:rPr lang="zh-TW" altLang="en-US" sz="1600" dirty="0" smtClean="0">
                <a:latin typeface="Times New Roman" pitchFamily="18" charset="0"/>
                <a:ea typeface="標楷體" pitchFamily="65" charset="-120"/>
              </a:rPr>
              <a:t> </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原始霍夫直線轉的邊緣化影像；</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經過縫線縫補後的影像</a:t>
            </a: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Page.13</a:t>
            </a:r>
          </a:p>
        </p:txBody>
      </p:sp>
    </p:spTree>
    <p:extLst>
      <p:ext uri="{BB962C8B-B14F-4D97-AF65-F5344CB8AC3E}">
        <p14:creationId xmlns:p14="http://schemas.microsoft.com/office/powerpoint/2010/main" val="41571397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車道線處理 </a:t>
            </a:r>
            <a:r>
              <a:rPr lang="en-US" altLang="zh-TW" dirty="0" smtClean="0">
                <a:latin typeface="Times New Roman" pitchFamily="18" charset="0"/>
                <a:ea typeface="標楷體" pitchFamily="65" charset="-120"/>
              </a:rPr>
              <a:t>(2/3</a:t>
            </a:r>
            <a:r>
              <a:rPr lang="en-US" altLang="zh-TW" dirty="0">
                <a:latin typeface="Times New Roman" pitchFamily="18" charset="0"/>
                <a:ea typeface="標楷體" pitchFamily="65" charset="-120"/>
              </a:rPr>
              <a:t>)</a:t>
            </a:r>
            <a:endParaRPr lang="zh-TW" altLang="en-US" dirty="0"/>
          </a:p>
        </p:txBody>
      </p:sp>
      <p:sp>
        <p:nvSpPr>
          <p:cNvPr id="5" name="文字方塊 4"/>
          <p:cNvSpPr txBox="1"/>
          <p:nvPr/>
        </p:nvSpPr>
        <p:spPr>
          <a:xfrm>
            <a:off x="842948" y="1556792"/>
            <a:ext cx="7560840" cy="646331"/>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由於霍</a:t>
            </a:r>
            <a:r>
              <a:rPr lang="zh-TW" altLang="en-US" dirty="0" smtClean="0">
                <a:latin typeface="Times New Roman" pitchFamily="18" charset="0"/>
                <a:ea typeface="標楷體" pitchFamily="65" charset="-120"/>
              </a:rPr>
              <a:t>夫直線轉換</a:t>
            </a:r>
            <a:r>
              <a:rPr lang="zh-TW" altLang="en-US" dirty="0">
                <a:latin typeface="Times New Roman" pitchFamily="18" charset="0"/>
                <a:ea typeface="標楷體" pitchFamily="65" charset="-120"/>
              </a:rPr>
              <a:t>完後，有許多線段</a:t>
            </a:r>
            <a:r>
              <a:rPr lang="zh-TW" altLang="en-US" dirty="0" smtClean="0">
                <a:latin typeface="Times New Roman" pitchFamily="18" charset="0"/>
                <a:ea typeface="標楷體" pitchFamily="65" charset="-120"/>
              </a:rPr>
              <a:t>是不</a:t>
            </a:r>
            <a:r>
              <a:rPr lang="zh-TW" altLang="en-US" dirty="0">
                <a:latin typeface="Times New Roman" pitchFamily="18" charset="0"/>
                <a:ea typeface="標楷體" pitchFamily="65" charset="-120"/>
              </a:rPr>
              <a:t>需要的，所以我們採用兩線間距、平行和線段斜率做篩選條件。</a:t>
            </a:r>
          </a:p>
        </p:txBody>
      </p:sp>
      <p:pic>
        <p:nvPicPr>
          <p:cNvPr id="6" name="Picture 2" descr="C:\Users\User\Desktop\圖片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852936"/>
            <a:ext cx="3242008" cy="2437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User\Desktop\圖片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574" y="2852936"/>
            <a:ext cx="3240000" cy="2426233"/>
          </a:xfrm>
          <a:prstGeom prst="rect">
            <a:avLst/>
          </a:prstGeom>
          <a:noFill/>
          <a:extLst>
            <a:ext uri="{909E8E84-426E-40DD-AFC4-6F175D3DCCD1}">
              <a14:hiddenFill xmlns:a14="http://schemas.microsoft.com/office/drawing/2010/main">
                <a:solidFill>
                  <a:srgbClr val="FFFFFF"/>
                </a:solidFill>
              </a14:hiddenFill>
            </a:ext>
          </a:extLst>
        </p:spPr>
      </p:pic>
      <p:sp>
        <p:nvSpPr>
          <p:cNvPr id="8"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Page.14</a:t>
            </a:r>
          </a:p>
        </p:txBody>
      </p:sp>
      <p:sp>
        <p:nvSpPr>
          <p:cNvPr id="9" name="文字方塊 8"/>
          <p:cNvSpPr txBox="1"/>
          <p:nvPr/>
        </p:nvSpPr>
        <p:spPr>
          <a:xfrm>
            <a:off x="323528" y="5279169"/>
            <a:ext cx="4608512"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10 </a:t>
            </a:r>
            <a:r>
              <a:rPr lang="zh-TW" altLang="en-US" sz="1600" dirty="0" smtClean="0">
                <a:latin typeface="Times New Roman" pitchFamily="18" charset="0"/>
                <a:ea typeface="標楷體" pitchFamily="65" charset="-120"/>
              </a:rPr>
              <a:t>霍夫直線轉換後之影像</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smtClean="0">
                <a:latin typeface="Times New Roman" pitchFamily="18" charset="0"/>
                <a:ea typeface="標楷體" pitchFamily="65" charset="-120"/>
              </a:rPr>
              <a:t>紅線：判別後之直線</a:t>
            </a:r>
            <a:r>
              <a:rPr lang="en-US" altLang="zh-TW" sz="1600" dirty="0" smtClean="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sp>
        <p:nvSpPr>
          <p:cNvPr id="10" name="文字方塊 9"/>
          <p:cNvSpPr txBox="1"/>
          <p:nvPr/>
        </p:nvSpPr>
        <p:spPr>
          <a:xfrm>
            <a:off x="4072318" y="5279169"/>
            <a:ext cx="4608512"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11 </a:t>
            </a:r>
            <a:r>
              <a:rPr lang="zh-TW" altLang="en-US" sz="1600" dirty="0" smtClean="0">
                <a:latin typeface="Times New Roman" pitchFamily="18" charset="0"/>
                <a:ea typeface="標楷體" pitchFamily="65" charset="-120"/>
              </a:rPr>
              <a:t>條件判斷後之影像</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smtClean="0">
                <a:latin typeface="Times New Roman" pitchFamily="18" charset="0"/>
                <a:ea typeface="標楷體" pitchFamily="65" charset="-120"/>
              </a:rPr>
              <a:t>紅線：條件判別後之直線</a:t>
            </a:r>
            <a:r>
              <a:rPr lang="en-US" altLang="zh-TW" sz="1600" dirty="0" smtClean="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spTree>
    <p:extLst>
      <p:ext uri="{BB962C8B-B14F-4D97-AF65-F5344CB8AC3E}">
        <p14:creationId xmlns:p14="http://schemas.microsoft.com/office/powerpoint/2010/main" val="3807190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車道線</a:t>
            </a:r>
            <a:r>
              <a:rPr lang="zh-TW" altLang="en-US" dirty="0" smtClean="0"/>
              <a:t>處理 </a:t>
            </a:r>
            <a:r>
              <a:rPr lang="en-US" altLang="zh-TW" dirty="0" smtClean="0">
                <a:latin typeface="Times New Roman" pitchFamily="18" charset="0"/>
                <a:ea typeface="標楷體" pitchFamily="65" charset="-120"/>
              </a:rPr>
              <a:t>(3/3)</a:t>
            </a:r>
            <a:endParaRPr lang="zh-TW" altLang="en-US" dirty="0"/>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576" y="3584840"/>
            <a:ext cx="3240000" cy="2427460"/>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4048" y="3574683"/>
            <a:ext cx="3240000" cy="2437617"/>
          </a:xfrm>
          <a:prstGeom prst="rect">
            <a:avLst/>
          </a:prstGeom>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2416" y="2339841"/>
            <a:ext cx="3284392" cy="71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字方塊 8"/>
          <p:cNvSpPr txBox="1"/>
          <p:nvPr/>
        </p:nvSpPr>
        <p:spPr>
          <a:xfrm>
            <a:off x="251320" y="5995455"/>
            <a:ext cx="4608512"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13 </a:t>
            </a:r>
            <a:r>
              <a:rPr lang="zh-TW" altLang="en-US" sz="1600" dirty="0" smtClean="0">
                <a:latin typeface="Times New Roman" pitchFamily="18" charset="0"/>
                <a:ea typeface="標楷體" pitchFamily="65" charset="-120"/>
              </a:rPr>
              <a:t>顏色判斷後的影像</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smtClean="0">
                <a:latin typeface="Times New Roman" pitchFamily="18" charset="0"/>
                <a:ea typeface="標楷體" pitchFamily="65" charset="-120"/>
              </a:rPr>
              <a:t>紅線：白色的車道線；綠線：車道線的線寬中線</a:t>
            </a:r>
            <a:r>
              <a:rPr lang="en-US" altLang="zh-TW" sz="1600" dirty="0" smtClean="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sp>
        <p:nvSpPr>
          <p:cNvPr id="2" name="矩形 1"/>
          <p:cNvSpPr/>
          <p:nvPr/>
        </p:nvSpPr>
        <p:spPr>
          <a:xfrm>
            <a:off x="5004048" y="5997462"/>
            <a:ext cx="3600000" cy="646331"/>
          </a:xfrm>
          <a:prstGeom prst="rect">
            <a:avLst/>
          </a:prstGeom>
        </p:spPr>
        <p:txBody>
          <a:bodyPr wrap="square">
            <a:spAutoFit/>
          </a:bodyPr>
          <a:lstStyle/>
          <a:p>
            <a:pPr algn="ctr"/>
            <a:r>
              <a:rPr lang="zh-TW" altLang="en-US" dirty="0">
                <a:latin typeface="Times New Roman" pitchFamily="18" charset="0"/>
                <a:ea typeface="標楷體" pitchFamily="65" charset="-120"/>
              </a:rPr>
              <a:t>圖</a:t>
            </a:r>
            <a:r>
              <a:rPr lang="en-US" altLang="zh-TW" dirty="0" smtClean="0">
                <a:latin typeface="Times New Roman" pitchFamily="18" charset="0"/>
                <a:ea typeface="標楷體" pitchFamily="65" charset="-120"/>
              </a:rPr>
              <a:t>14 </a:t>
            </a:r>
            <a:r>
              <a:rPr lang="zh-TW" altLang="en-US" dirty="0">
                <a:latin typeface="Times New Roman" pitchFamily="18" charset="0"/>
                <a:ea typeface="標楷體" pitchFamily="65" charset="-120"/>
              </a:rPr>
              <a:t>條件篩選結果之車道線</a:t>
            </a:r>
            <a:endParaRPr lang="en-US" altLang="zh-TW" dirty="0">
              <a:latin typeface="Times New Roman" pitchFamily="18" charset="0"/>
              <a:ea typeface="標楷體" pitchFamily="65" charset="-120"/>
            </a:endParaRPr>
          </a:p>
          <a:p>
            <a:pPr algn="ctr"/>
            <a:r>
              <a:rPr lang="en-US" altLang="zh-TW" dirty="0" smtClean="0">
                <a:latin typeface="Times New Roman" pitchFamily="18" charset="0"/>
                <a:ea typeface="標楷體" pitchFamily="65" charset="-120"/>
              </a:rPr>
              <a:t>(</a:t>
            </a:r>
            <a:r>
              <a:rPr lang="zh-TW" altLang="en-US" dirty="0" smtClean="0">
                <a:latin typeface="Times New Roman" pitchFamily="18" charset="0"/>
                <a:ea typeface="標楷體" pitchFamily="65" charset="-120"/>
              </a:rPr>
              <a:t>紅線：判斷的結果</a:t>
            </a:r>
            <a:r>
              <a:rPr lang="en-US" altLang="zh-TW" dirty="0" smtClean="0">
                <a:latin typeface="Times New Roman" pitchFamily="18" charset="0"/>
                <a:ea typeface="標楷體" pitchFamily="65" charset="-120"/>
              </a:rPr>
              <a:t>)</a:t>
            </a:r>
            <a:endParaRPr lang="en-US" altLang="zh-TW" dirty="0">
              <a:latin typeface="Times New Roman" pitchFamily="18" charset="0"/>
              <a:ea typeface="標楷體" pitchFamily="65" charset="-120"/>
            </a:endParaRPr>
          </a:p>
        </p:txBody>
      </p:sp>
      <p:sp>
        <p:nvSpPr>
          <p:cNvPr id="10" name="文字方塊 9"/>
          <p:cNvSpPr txBox="1"/>
          <p:nvPr/>
        </p:nvSpPr>
        <p:spPr>
          <a:xfrm>
            <a:off x="842948" y="1556792"/>
            <a:ext cx="7560840" cy="923330"/>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取出車道線的線寬中線，並在中線</a:t>
            </a:r>
            <a:r>
              <a:rPr lang="zh-TW" altLang="en-US" dirty="0">
                <a:latin typeface="Times New Roman" pitchFamily="18" charset="0"/>
                <a:ea typeface="標楷體" pitchFamily="65" charset="-120"/>
              </a:rPr>
              <a:t>上取出像素點</a:t>
            </a:r>
            <a:r>
              <a:rPr lang="zh-TW" altLang="en-US" dirty="0" smtClean="0">
                <a:latin typeface="Times New Roman" pitchFamily="18" charset="0"/>
                <a:ea typeface="標楷體" pitchFamily="65" charset="-120"/>
              </a:rPr>
              <a:t>判斷</a:t>
            </a:r>
            <a:r>
              <a:rPr lang="en-US" altLang="zh-TW" dirty="0" smtClean="0">
                <a:latin typeface="Times New Roman" pitchFamily="18" charset="0"/>
                <a:ea typeface="標楷體" pitchFamily="65" charset="-120"/>
              </a:rPr>
              <a:t>RGB</a:t>
            </a:r>
            <a:r>
              <a:rPr lang="zh-TW" altLang="en-US" dirty="0" smtClean="0">
                <a:latin typeface="Times New Roman" pitchFamily="18" charset="0"/>
                <a:ea typeface="標楷體" pitchFamily="65" charset="-120"/>
              </a:rPr>
              <a:t>的顏色，顏色介於在</a:t>
            </a:r>
            <a:r>
              <a:rPr lang="en-US" altLang="zh-TW" dirty="0" smtClean="0">
                <a:latin typeface="Times New Roman" pitchFamily="18" charset="0"/>
                <a:ea typeface="標楷體" pitchFamily="65" charset="-120"/>
              </a:rPr>
              <a:t>RGB(200,200,200</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到</a:t>
            </a:r>
            <a:r>
              <a:rPr lang="en-US" altLang="zh-TW" dirty="0" smtClean="0">
                <a:latin typeface="Times New Roman" pitchFamily="18" charset="0"/>
                <a:ea typeface="標楷體" pitchFamily="65" charset="-120"/>
              </a:rPr>
              <a:t>RGB(255,255,255</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之間，則符合車道線的顏色條件。</a:t>
            </a:r>
            <a:endParaRPr lang="zh-TW" altLang="zh-TW" dirty="0">
              <a:latin typeface="Times New Roman" pitchFamily="18" charset="0"/>
              <a:ea typeface="標楷體" pitchFamily="65" charset="-120"/>
            </a:endParaRPr>
          </a:p>
        </p:txBody>
      </p:sp>
      <p:sp>
        <p:nvSpPr>
          <p:cNvPr id="3" name="矩形 2"/>
          <p:cNvSpPr/>
          <p:nvPr/>
        </p:nvSpPr>
        <p:spPr>
          <a:xfrm>
            <a:off x="2752592" y="3014435"/>
            <a:ext cx="3816624" cy="369332"/>
          </a:xfrm>
          <a:prstGeom prst="rect">
            <a:avLst/>
          </a:prstGeom>
        </p:spPr>
        <p:txBody>
          <a:bodyPr wrap="square">
            <a:spAutoFit/>
          </a:bodyPr>
          <a:lstStyle/>
          <a:p>
            <a:pPr algn="ctr"/>
            <a:r>
              <a:rPr lang="zh-TW" altLang="en-US" dirty="0">
                <a:latin typeface="Times New Roman" pitchFamily="18" charset="0"/>
                <a:ea typeface="標楷體" pitchFamily="65" charset="-120"/>
              </a:rPr>
              <a:t>圖</a:t>
            </a:r>
            <a:r>
              <a:rPr lang="en-US" altLang="zh-TW" dirty="0" smtClean="0">
                <a:latin typeface="Times New Roman" pitchFamily="18" charset="0"/>
                <a:ea typeface="標楷體" pitchFamily="65" charset="-120"/>
              </a:rPr>
              <a:t>12 </a:t>
            </a:r>
            <a:r>
              <a:rPr lang="zh-TW" altLang="en-US" dirty="0" smtClean="0">
                <a:latin typeface="Times New Roman" pitchFamily="18" charset="0"/>
                <a:ea typeface="標楷體" pitchFamily="65" charset="-120"/>
              </a:rPr>
              <a:t>車道線的顏色範圍</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紅框：範圍</a:t>
            </a:r>
            <a:r>
              <a:rPr lang="en-US" altLang="zh-TW" dirty="0" smtClean="0">
                <a:latin typeface="Times New Roman" pitchFamily="18" charset="0"/>
                <a:ea typeface="標楷體" pitchFamily="65" charset="-120"/>
              </a:rPr>
              <a:t>)</a:t>
            </a:r>
            <a:endParaRPr lang="en-US" altLang="zh-TW" dirty="0">
              <a:latin typeface="Times New Roman" pitchFamily="18" charset="0"/>
              <a:ea typeface="標楷體" pitchFamily="65" charset="-120"/>
            </a:endParaRP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Page.15</a:t>
            </a:r>
          </a:p>
        </p:txBody>
      </p:sp>
    </p:spTree>
    <p:extLst>
      <p:ext uri="{BB962C8B-B14F-4D97-AF65-F5344CB8AC3E}">
        <p14:creationId xmlns:p14="http://schemas.microsoft.com/office/powerpoint/2010/main" val="2496116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成品展示 </a:t>
            </a:r>
            <a:r>
              <a:rPr lang="en-US" altLang="zh-TW" dirty="0">
                <a:latin typeface="Times New Roman" pitchFamily="18" charset="0"/>
                <a:cs typeface="Times New Roman" pitchFamily="18" charset="0"/>
              </a:rPr>
              <a:t>(1/4)</a:t>
            </a:r>
            <a:endParaRPr lang="zh-TW" altLang="en-US" dirty="0"/>
          </a:p>
        </p:txBody>
      </p:sp>
      <p:sp>
        <p:nvSpPr>
          <p:cNvPr id="6" name="文字方塊 5"/>
          <p:cNvSpPr txBox="1"/>
          <p:nvPr/>
        </p:nvSpPr>
        <p:spPr>
          <a:xfrm>
            <a:off x="832019" y="1556792"/>
            <a:ext cx="7560840" cy="923330"/>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當使用者按下停車按鈕，停車流程開始，前方</a:t>
            </a:r>
            <a:r>
              <a:rPr lang="en-US" altLang="zh-TW" dirty="0">
                <a:latin typeface="Times New Roman" pitchFamily="18" charset="0"/>
                <a:ea typeface="標楷體" pitchFamily="65" charset="-120"/>
              </a:rPr>
              <a:t>webcam</a:t>
            </a:r>
            <a:r>
              <a:rPr lang="zh-TW" altLang="en-US" dirty="0">
                <a:latin typeface="Times New Roman" pitchFamily="18" charset="0"/>
                <a:ea typeface="標楷體" pitchFamily="65" charset="-120"/>
              </a:rPr>
              <a:t>擷取影像經過透視投影轉換後，對其影像作直線霍夫轉換，利用斜率、車道線上的兩線平行、車道線顏色判斷，篩選出理想的平行基準線，如</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15(b</a:t>
            </a:r>
            <a:r>
              <a:rPr lang="en-US" altLang="zh-TW" dirty="0">
                <a:latin typeface="Times New Roman" pitchFamily="18" charset="0"/>
                <a:ea typeface="標楷體" pitchFamily="65" charset="-120"/>
              </a:rPr>
              <a:t>))</a:t>
            </a:r>
            <a:r>
              <a:rPr lang="zh-TW" altLang="en-US" dirty="0">
                <a:latin typeface="Times New Roman" pitchFamily="18" charset="0"/>
                <a:ea typeface="標楷體" pitchFamily="65" charset="-120"/>
              </a:rPr>
              <a:t>。</a:t>
            </a:r>
          </a:p>
        </p:txBody>
      </p:sp>
      <p:sp>
        <p:nvSpPr>
          <p:cNvPr id="8" name="文字方塊 7"/>
          <p:cNvSpPr txBox="1"/>
          <p:nvPr/>
        </p:nvSpPr>
        <p:spPr>
          <a:xfrm>
            <a:off x="832019" y="4940928"/>
            <a:ext cx="7560000"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15 </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實際停車狀況；</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軟體校正</a:t>
            </a:r>
            <a:r>
              <a:rPr lang="zh-TW" altLang="en-US" sz="1600" dirty="0" smtClean="0">
                <a:latin typeface="Times New Roman" pitchFamily="18" charset="0"/>
                <a:ea typeface="標楷體" pitchFamily="65" charset="-120"/>
              </a:rPr>
              <a:t>平行</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a:latin typeface="Times New Roman" pitchFamily="18" charset="0"/>
                <a:ea typeface="標楷體" pitchFamily="65" charset="-120"/>
              </a:rPr>
              <a:t>綠線為平行線之</a:t>
            </a:r>
            <a:r>
              <a:rPr lang="zh-TW" altLang="en-US" sz="1600" dirty="0" smtClean="0">
                <a:latin typeface="Times New Roman" pitchFamily="18" charset="0"/>
                <a:ea typeface="標楷體" pitchFamily="65" charset="-120"/>
              </a:rPr>
              <a:t>基準；紅框為驅動控制器傳送之訊號</a:t>
            </a:r>
            <a:r>
              <a:rPr lang="en-US" altLang="zh-TW" sz="1600" dirty="0" smtClean="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203" y="2769228"/>
            <a:ext cx="75819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Page.16</a:t>
            </a:r>
          </a:p>
        </p:txBody>
      </p:sp>
    </p:spTree>
    <p:extLst>
      <p:ext uri="{BB962C8B-B14F-4D97-AF65-F5344CB8AC3E}">
        <p14:creationId xmlns:p14="http://schemas.microsoft.com/office/powerpoint/2010/main" val="36217262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成品展示 </a:t>
            </a:r>
            <a:r>
              <a:rPr lang="en-US" altLang="zh-TW" dirty="0" smtClean="0">
                <a:latin typeface="Times New Roman" pitchFamily="18" charset="0"/>
                <a:cs typeface="Times New Roman" pitchFamily="18" charset="0"/>
              </a:rPr>
              <a:t>(2/4</a:t>
            </a:r>
            <a:r>
              <a:rPr lang="en-US" altLang="zh-TW" dirty="0">
                <a:latin typeface="Times New Roman" pitchFamily="18" charset="0"/>
                <a:cs typeface="Times New Roman" pitchFamily="18" charset="0"/>
              </a:rPr>
              <a:t>)</a:t>
            </a:r>
            <a:endParaRPr lang="zh-TW" altLang="en-US" dirty="0"/>
          </a:p>
        </p:txBody>
      </p:sp>
      <p:sp>
        <p:nvSpPr>
          <p:cNvPr id="6" name="文字方塊 5"/>
          <p:cNvSpPr txBox="1"/>
          <p:nvPr/>
        </p:nvSpPr>
        <p:spPr>
          <a:xfrm>
            <a:off x="832019" y="1556792"/>
            <a:ext cx="7560840" cy="646331"/>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得到平行基準線後，計算車輛與平行基準線的誤差角度，透過硬體的電動車驅動控制器來進行校正，校正過程如</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16</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17)</a:t>
            </a:r>
            <a:r>
              <a:rPr lang="zh-TW" altLang="en-US" dirty="0">
                <a:latin typeface="Times New Roman" pitchFamily="18" charset="0"/>
                <a:ea typeface="標楷體" pitchFamily="65" charset="-120"/>
              </a:rPr>
              <a:t>。</a:t>
            </a:r>
          </a:p>
        </p:txBody>
      </p:sp>
      <p:sp>
        <p:nvSpPr>
          <p:cNvPr id="8" name="文字方塊 7"/>
          <p:cNvSpPr txBox="1"/>
          <p:nvPr/>
        </p:nvSpPr>
        <p:spPr>
          <a:xfrm>
            <a:off x="832859" y="3860888"/>
            <a:ext cx="756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16 </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實際停車狀況；</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軟體校正平行</a:t>
            </a:r>
            <a:r>
              <a:rPr lang="en-US" altLang="zh-TW" sz="1600" dirty="0">
                <a:latin typeface="Times New Roman" pitchFamily="18" charset="0"/>
                <a:ea typeface="標楷體" pitchFamily="65" charset="-120"/>
              </a:rPr>
              <a:t>(</a:t>
            </a:r>
            <a:r>
              <a:rPr lang="zh-TW" altLang="en-US" sz="1600" dirty="0">
                <a:latin typeface="Times New Roman" pitchFamily="18" charset="0"/>
                <a:ea typeface="標楷體" pitchFamily="65" charset="-120"/>
              </a:rPr>
              <a:t>綠線為平行線之基準</a:t>
            </a:r>
            <a:r>
              <a:rPr lang="en-US" altLang="zh-TW" sz="1600" dirty="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pic>
        <p:nvPicPr>
          <p:cNvPr id="9" name="圖片 8"/>
          <p:cNvPicPr/>
          <p:nvPr/>
        </p:nvPicPr>
        <p:blipFill>
          <a:blip r:embed="rId2" cstate="print">
            <a:extLst>
              <a:ext uri="{28A0092B-C50C-407E-A947-70E740481C1C}">
                <a14:useLocalDpi xmlns:a14="http://schemas.microsoft.com/office/drawing/2010/main" val="0"/>
              </a:ext>
            </a:extLst>
          </a:blip>
          <a:stretch>
            <a:fillRect/>
          </a:stretch>
        </p:blipFill>
        <p:spPr>
          <a:xfrm>
            <a:off x="1893188" y="4293096"/>
            <a:ext cx="5478521" cy="1512168"/>
          </a:xfrm>
          <a:prstGeom prst="rect">
            <a:avLst/>
          </a:prstGeom>
        </p:spPr>
      </p:pic>
      <p:pic>
        <p:nvPicPr>
          <p:cNvPr id="10" name="圖片 9"/>
          <p:cNvPicPr/>
          <p:nvPr/>
        </p:nvPicPr>
        <p:blipFill>
          <a:blip r:embed="rId3" cstate="print">
            <a:extLst>
              <a:ext uri="{28A0092B-C50C-407E-A947-70E740481C1C}">
                <a14:useLocalDpi xmlns:a14="http://schemas.microsoft.com/office/drawing/2010/main" val="0"/>
              </a:ext>
            </a:extLst>
          </a:blip>
          <a:stretch>
            <a:fillRect/>
          </a:stretch>
        </p:blipFill>
        <p:spPr>
          <a:xfrm>
            <a:off x="1852329" y="2278327"/>
            <a:ext cx="5519380" cy="1609277"/>
          </a:xfrm>
          <a:prstGeom prst="rect">
            <a:avLst/>
          </a:prstGeom>
        </p:spPr>
      </p:pic>
      <p:sp>
        <p:nvSpPr>
          <p:cNvPr id="11" name="文字方塊 10"/>
          <p:cNvSpPr txBox="1"/>
          <p:nvPr/>
        </p:nvSpPr>
        <p:spPr>
          <a:xfrm>
            <a:off x="832019" y="5805264"/>
            <a:ext cx="756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17 </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實際停車狀況；</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軟體校正平行</a:t>
            </a:r>
            <a:r>
              <a:rPr lang="en-US" altLang="zh-TW" sz="1600" dirty="0">
                <a:latin typeface="Times New Roman" pitchFamily="18" charset="0"/>
                <a:ea typeface="標楷體" pitchFamily="65" charset="-120"/>
              </a:rPr>
              <a:t>(</a:t>
            </a:r>
            <a:r>
              <a:rPr lang="zh-TW" altLang="en-US" sz="1600" dirty="0">
                <a:latin typeface="Times New Roman" pitchFamily="18" charset="0"/>
                <a:ea typeface="標楷體" pitchFamily="65" charset="-120"/>
              </a:rPr>
              <a:t>綠線為平行線之基準</a:t>
            </a:r>
            <a:r>
              <a:rPr lang="en-US" altLang="zh-TW" sz="1600" dirty="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sp>
        <p:nvSpPr>
          <p:cNvPr id="12"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Page.17</a:t>
            </a:r>
          </a:p>
        </p:txBody>
      </p:sp>
    </p:spTree>
    <p:extLst>
      <p:ext uri="{BB962C8B-B14F-4D97-AF65-F5344CB8AC3E}">
        <p14:creationId xmlns:p14="http://schemas.microsoft.com/office/powerpoint/2010/main" val="37762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成品展示 </a:t>
            </a:r>
            <a:r>
              <a:rPr lang="en-US" altLang="zh-TW" dirty="0" smtClean="0">
                <a:latin typeface="Times New Roman" pitchFamily="18" charset="0"/>
                <a:cs typeface="Times New Roman" pitchFamily="18" charset="0"/>
              </a:rPr>
              <a:t>(3/4</a:t>
            </a:r>
            <a:r>
              <a:rPr lang="en-US" altLang="zh-TW" dirty="0">
                <a:latin typeface="Times New Roman" pitchFamily="18" charset="0"/>
                <a:cs typeface="Times New Roman" pitchFamily="18" charset="0"/>
              </a:rPr>
              <a:t>)</a:t>
            </a:r>
            <a:endParaRPr lang="zh-TW" altLang="en-US" dirty="0"/>
          </a:p>
        </p:txBody>
      </p:sp>
      <p:sp>
        <p:nvSpPr>
          <p:cNvPr id="6" name="文字方塊 5"/>
          <p:cNvSpPr txBox="1"/>
          <p:nvPr/>
        </p:nvSpPr>
        <p:spPr>
          <a:xfrm>
            <a:off x="832019" y="1556792"/>
            <a:ext cx="7560840" cy="1200329"/>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開啟後方</a:t>
            </a:r>
            <a:r>
              <a:rPr lang="en-US" altLang="zh-TW" dirty="0">
                <a:latin typeface="Times New Roman" pitchFamily="18" charset="0"/>
                <a:ea typeface="標楷體" pitchFamily="65" charset="-120"/>
              </a:rPr>
              <a:t>webcam</a:t>
            </a:r>
            <a:r>
              <a:rPr lang="zh-TW" altLang="en-US" dirty="0">
                <a:latin typeface="Times New Roman" pitchFamily="18" charset="0"/>
                <a:ea typeface="標楷體" pitchFamily="65" charset="-120"/>
              </a:rPr>
              <a:t>偵測車格</a:t>
            </a:r>
            <a:r>
              <a:rPr lang="zh-TW" altLang="en-US" dirty="0" smtClean="0">
                <a:latin typeface="Times New Roman" pitchFamily="18" charset="0"/>
                <a:ea typeface="標楷體" pitchFamily="65" charset="-120"/>
              </a:rPr>
              <a:t>線，</a:t>
            </a:r>
            <a:r>
              <a:rPr lang="zh-TW" altLang="zh-TW" dirty="0"/>
              <a:t>利用直線方程式做選擇排序法，利用排序做線段間的判斷、車道線之顏色、車道線間的寬度，確保篩選出之線段為車格線。</a:t>
            </a:r>
            <a:r>
              <a:rPr lang="zh-TW" altLang="en-US" dirty="0" smtClean="0">
                <a:latin typeface="Times New Roman" pitchFamily="18" charset="0"/>
                <a:ea typeface="標楷體" pitchFamily="65" charset="-120"/>
              </a:rPr>
              <a:t>模擬</a:t>
            </a:r>
            <a:r>
              <a:rPr lang="zh-TW" altLang="en-US" dirty="0">
                <a:latin typeface="Times New Roman" pitchFamily="18" charset="0"/>
                <a:ea typeface="標楷體" pitchFamily="65" charset="-120"/>
              </a:rPr>
              <a:t>出一條車輛的延伸線段，利用此線段計算車輛到車道線之平行距離，如</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18(b))</a:t>
            </a:r>
            <a:r>
              <a:rPr lang="zh-TW" altLang="en-US" dirty="0" smtClean="0">
                <a:latin typeface="Times New Roman" pitchFamily="18" charset="0"/>
                <a:ea typeface="標楷體" pitchFamily="65" charset="-120"/>
              </a:rPr>
              <a:t>所示。</a:t>
            </a:r>
            <a:endParaRPr lang="en-US" altLang="zh-TW" dirty="0" smtClean="0">
              <a:latin typeface="Times New Roman" pitchFamily="18" charset="0"/>
              <a:ea typeface="標楷體" pitchFamily="65" charset="-120"/>
            </a:endParaRPr>
          </a:p>
        </p:txBody>
      </p:sp>
      <p:pic>
        <p:nvPicPr>
          <p:cNvPr id="7" name="圖片 6"/>
          <p:cNvPicPr/>
          <p:nvPr/>
        </p:nvPicPr>
        <p:blipFill>
          <a:blip r:embed="rId2" cstate="print">
            <a:extLst>
              <a:ext uri="{28A0092B-C50C-407E-A947-70E740481C1C}">
                <a14:useLocalDpi xmlns:a14="http://schemas.microsoft.com/office/drawing/2010/main" val="0"/>
              </a:ext>
            </a:extLst>
          </a:blip>
          <a:stretch>
            <a:fillRect/>
          </a:stretch>
        </p:blipFill>
        <p:spPr>
          <a:xfrm>
            <a:off x="899592" y="3022707"/>
            <a:ext cx="7560000" cy="2160000"/>
          </a:xfrm>
          <a:prstGeom prst="rect">
            <a:avLst/>
          </a:prstGeom>
        </p:spPr>
      </p:pic>
      <p:sp>
        <p:nvSpPr>
          <p:cNvPr id="8" name="文字方塊 7"/>
          <p:cNvSpPr txBox="1"/>
          <p:nvPr/>
        </p:nvSpPr>
        <p:spPr>
          <a:xfrm>
            <a:off x="879946" y="5182213"/>
            <a:ext cx="7560000"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18 </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實際停車狀況；</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判斷是否為停車</a:t>
            </a:r>
            <a:r>
              <a:rPr lang="zh-TW" altLang="en-US" sz="1600" dirty="0" smtClean="0">
                <a:latin typeface="Times New Roman" pitchFamily="18" charset="0"/>
                <a:ea typeface="標楷體" pitchFamily="65" charset="-120"/>
              </a:rPr>
              <a:t>格</a:t>
            </a:r>
            <a:r>
              <a:rPr lang="en-US" altLang="zh-TW" sz="1600" dirty="0" smtClean="0">
                <a:latin typeface="Times New Roman" pitchFamily="18" charset="0"/>
                <a:ea typeface="標楷體" pitchFamily="65" charset="-120"/>
              </a:rPr>
              <a:t>(</a:t>
            </a:r>
            <a:r>
              <a:rPr lang="zh-TW" altLang="en-US" sz="1600" dirty="0">
                <a:latin typeface="Times New Roman" pitchFamily="18" charset="0"/>
                <a:ea typeface="標楷體" pitchFamily="65" charset="-120"/>
              </a:rPr>
              <a:t>藍線：車格線；紅線：判斷與車輛之距離基準；黃線：車輛與平行線之距離；綠線：平行線</a:t>
            </a:r>
            <a:r>
              <a:rPr lang="en-US" altLang="zh-TW" sz="1600" dirty="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Page.18</a:t>
            </a:r>
          </a:p>
        </p:txBody>
      </p:sp>
    </p:spTree>
    <p:extLst>
      <p:ext uri="{BB962C8B-B14F-4D97-AF65-F5344CB8AC3E}">
        <p14:creationId xmlns:p14="http://schemas.microsoft.com/office/powerpoint/2010/main" val="1911631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755576" y="1628800"/>
            <a:ext cx="3816424" cy="5229200"/>
          </a:xfrm>
        </p:spPr>
        <p:txBody>
          <a:bodyPr>
            <a:normAutofit/>
          </a:bodyPr>
          <a:lstStyle/>
          <a:p>
            <a:pPr>
              <a:buFont typeface="Wingdings" pitchFamily="2" charset="2"/>
              <a:buChar char="l"/>
            </a:pPr>
            <a:r>
              <a:rPr lang="zh-TW" altLang="en-US" sz="2200" b="1" dirty="0" smtClean="0"/>
              <a:t>研究動機</a:t>
            </a:r>
            <a:endParaRPr lang="en-US" altLang="zh-TW" sz="2200" b="1" dirty="0" smtClean="0"/>
          </a:p>
          <a:p>
            <a:pPr>
              <a:buFont typeface="Wingdings" pitchFamily="2" charset="2"/>
              <a:buChar char="l"/>
            </a:pPr>
            <a:r>
              <a:rPr lang="zh-TW" altLang="en-US" sz="2200" b="1" dirty="0"/>
              <a:t>開發</a:t>
            </a:r>
            <a:r>
              <a:rPr lang="zh-TW" altLang="en-US" sz="2200" b="1" dirty="0" smtClean="0"/>
              <a:t>工具</a:t>
            </a:r>
            <a:endParaRPr lang="en-US" altLang="zh-TW" sz="2200" b="1" dirty="0" smtClean="0"/>
          </a:p>
          <a:p>
            <a:pPr>
              <a:buFont typeface="Wingdings" pitchFamily="2" charset="2"/>
              <a:buChar char="l"/>
            </a:pPr>
            <a:r>
              <a:rPr lang="zh-TW" altLang="en-US" sz="2200" b="1" dirty="0"/>
              <a:t>工作</a:t>
            </a:r>
            <a:r>
              <a:rPr lang="zh-TW" altLang="en-US" sz="2200" b="1" dirty="0" smtClean="0"/>
              <a:t>分配</a:t>
            </a:r>
            <a:endParaRPr lang="en-US" altLang="zh-TW" sz="2200" b="1" dirty="0" smtClean="0"/>
          </a:p>
          <a:p>
            <a:pPr>
              <a:buFont typeface="Wingdings" pitchFamily="2" charset="2"/>
              <a:buChar char="l"/>
            </a:pPr>
            <a:r>
              <a:rPr lang="zh-TW" altLang="en-US" sz="2200" b="1" dirty="0" smtClean="0"/>
              <a:t>系統開發</a:t>
            </a:r>
            <a:endParaRPr lang="en-US" altLang="zh-TW" sz="2200" b="1" dirty="0" smtClean="0"/>
          </a:p>
          <a:p>
            <a:pPr marL="0" indent="0">
              <a:buNone/>
            </a:pPr>
            <a:endParaRPr lang="en-US" altLang="zh-TW" sz="800" dirty="0" smtClean="0"/>
          </a:p>
          <a:p>
            <a:pPr marL="457200" indent="-457200">
              <a:buClr>
                <a:schemeClr val="tx2"/>
              </a:buClr>
              <a:buFont typeface="+mj-ea"/>
              <a:buAutoNum type="ea1ChtPeriod"/>
            </a:pPr>
            <a:r>
              <a:rPr lang="zh-TW" altLang="en-US" b="1" dirty="0" smtClean="0"/>
              <a:t>自動停車系統</a:t>
            </a:r>
            <a:endParaRPr lang="en-US" altLang="zh-TW" dirty="0" smtClean="0"/>
          </a:p>
          <a:p>
            <a:pPr marL="179388" indent="-179388">
              <a:buFont typeface="Arial" pitchFamily="34" charset="0"/>
              <a:buChar char="•"/>
            </a:pPr>
            <a:r>
              <a:rPr lang="zh-TW" altLang="en-US" sz="2000" b="1" dirty="0"/>
              <a:t>自動停車</a:t>
            </a:r>
            <a:r>
              <a:rPr lang="zh-TW" altLang="en-US" sz="2000" b="1" dirty="0" smtClean="0"/>
              <a:t>系統執行流程</a:t>
            </a:r>
            <a:endParaRPr lang="en-US" altLang="zh-TW" sz="2000" b="1" dirty="0" smtClean="0"/>
          </a:p>
          <a:p>
            <a:pPr marL="179388" indent="-179388">
              <a:buFont typeface="Arial" pitchFamily="34" charset="0"/>
              <a:buChar char="•"/>
            </a:pPr>
            <a:r>
              <a:rPr lang="zh-TW" altLang="en-US" sz="2000" b="1" dirty="0"/>
              <a:t>自動停車</a:t>
            </a:r>
            <a:r>
              <a:rPr lang="zh-TW" altLang="en-US" sz="2000" b="1" dirty="0" smtClean="0"/>
              <a:t>流程</a:t>
            </a:r>
            <a:endParaRPr lang="en-US" altLang="zh-TW" sz="2000" b="1" dirty="0" smtClean="0"/>
          </a:p>
          <a:p>
            <a:pPr marL="179388" indent="-179388">
              <a:buFont typeface="Arial" pitchFamily="34" charset="0"/>
              <a:buChar char="•"/>
            </a:pPr>
            <a:r>
              <a:rPr lang="zh-TW" altLang="en-US" sz="2000" b="1" dirty="0" smtClean="0"/>
              <a:t>影像處理研究及實作</a:t>
            </a:r>
            <a:endParaRPr lang="en-US" altLang="zh-TW" sz="2000" b="1" dirty="0" smtClean="0"/>
          </a:p>
          <a:p>
            <a:pPr marL="179388" indent="-179388">
              <a:buFont typeface="Arial" pitchFamily="34" charset="0"/>
              <a:buChar char="•"/>
            </a:pPr>
            <a:r>
              <a:rPr lang="zh-TW" altLang="en-US" sz="2000" b="1" dirty="0" smtClean="0">
                <a:latin typeface="Times New Roman" pitchFamily="18" charset="0"/>
                <a:ea typeface="標楷體" pitchFamily="65" charset="-120"/>
              </a:rPr>
              <a:t>成果</a:t>
            </a:r>
            <a:r>
              <a:rPr lang="zh-TW" altLang="en-US" sz="2000" b="1" dirty="0">
                <a:latin typeface="Times New Roman" pitchFamily="18" charset="0"/>
                <a:ea typeface="標楷體" pitchFamily="65" charset="-120"/>
              </a:rPr>
              <a:t>展示</a:t>
            </a:r>
            <a:endParaRPr lang="en-US" altLang="zh-TW" sz="2000" b="1" dirty="0">
              <a:latin typeface="Times New Roman" pitchFamily="18" charset="0"/>
              <a:ea typeface="標楷體" pitchFamily="65" charset="-120"/>
            </a:endParaRPr>
          </a:p>
          <a:p>
            <a:pPr marL="179388" indent="-179388">
              <a:buFont typeface="Arial" pitchFamily="34" charset="0"/>
              <a:buChar char="•"/>
              <a:tabLst>
                <a:tab pos="179388" algn="l"/>
              </a:tabLst>
            </a:pPr>
            <a:r>
              <a:rPr lang="zh-TW" altLang="en-US" sz="2000" b="1" dirty="0" smtClean="0">
                <a:latin typeface="Times New Roman" pitchFamily="18" charset="0"/>
                <a:ea typeface="標楷體" pitchFamily="65" charset="-120"/>
              </a:rPr>
              <a:t>結論</a:t>
            </a:r>
            <a:endParaRPr lang="en-US" altLang="zh-TW" sz="2000" b="1" dirty="0" smtClean="0">
              <a:latin typeface="Times New Roman" pitchFamily="18" charset="0"/>
              <a:ea typeface="標楷體" pitchFamily="65" charset="-120"/>
            </a:endParaRPr>
          </a:p>
          <a:p>
            <a:pPr marL="0" indent="0">
              <a:buNone/>
            </a:pPr>
            <a:endParaRPr lang="en-US" altLang="zh-TW" sz="800" b="1" dirty="0" smtClean="0">
              <a:latin typeface="Times New Roman" pitchFamily="18" charset="0"/>
              <a:ea typeface="標楷體" pitchFamily="65" charset="-120"/>
            </a:endParaRPr>
          </a:p>
          <a:p>
            <a:pPr>
              <a:buFont typeface="Wingdings" pitchFamily="2" charset="2"/>
              <a:buChar char="l"/>
            </a:pPr>
            <a:r>
              <a:rPr lang="zh-TW" altLang="en-US" sz="2200" b="1" dirty="0" smtClean="0">
                <a:latin typeface="Times New Roman" pitchFamily="18" charset="0"/>
                <a:ea typeface="標楷體" pitchFamily="65" charset="-120"/>
              </a:rPr>
              <a:t>比賽</a:t>
            </a:r>
            <a:r>
              <a:rPr lang="zh-TW" altLang="en-US" sz="2200" b="1" dirty="0">
                <a:latin typeface="Times New Roman" pitchFamily="18" charset="0"/>
                <a:ea typeface="標楷體" pitchFamily="65" charset="-120"/>
              </a:rPr>
              <a:t>經歷</a:t>
            </a:r>
            <a:endParaRPr lang="en-US" altLang="zh-TW" sz="2200" b="1" dirty="0">
              <a:latin typeface="Times New Roman" pitchFamily="18" charset="0"/>
              <a:ea typeface="標楷體" pitchFamily="65" charset="-120"/>
            </a:endParaRPr>
          </a:p>
          <a:p>
            <a:pPr>
              <a:buFont typeface="Wingdings" pitchFamily="2" charset="2"/>
              <a:buChar char="l"/>
            </a:pPr>
            <a:endParaRPr lang="en-US" altLang="zh-TW" sz="2000" b="1" dirty="0">
              <a:latin typeface="Times New Roman" pitchFamily="18" charset="0"/>
              <a:ea typeface="標楷體" pitchFamily="65" charset="-120"/>
            </a:endParaRPr>
          </a:p>
          <a:p>
            <a:pPr>
              <a:buFont typeface="Wingdings" pitchFamily="2" charset="2"/>
              <a:buChar char="l"/>
            </a:pPr>
            <a:endParaRPr lang="en-US" altLang="zh-TW" sz="2200" dirty="0" smtClean="0"/>
          </a:p>
          <a:p>
            <a:pPr>
              <a:buFont typeface="Wingdings" pitchFamily="2" charset="2"/>
              <a:buChar char="l"/>
            </a:pPr>
            <a:endParaRPr lang="en-US" altLang="zh-TW" sz="2200" dirty="0" smtClean="0"/>
          </a:p>
          <a:p>
            <a:pPr>
              <a:buFont typeface="Wingdings" pitchFamily="2" charset="2"/>
              <a:buChar char="l"/>
            </a:pPr>
            <a:endParaRPr lang="zh-TW" altLang="en-US" sz="2200" dirty="0"/>
          </a:p>
        </p:txBody>
      </p:sp>
      <p:sp>
        <p:nvSpPr>
          <p:cNvPr id="4" name="標題 3"/>
          <p:cNvSpPr>
            <a:spLocks noGrp="1"/>
          </p:cNvSpPr>
          <p:nvPr>
            <p:ph type="title"/>
          </p:nvPr>
        </p:nvSpPr>
        <p:spPr/>
        <p:txBody>
          <a:bodyPr/>
          <a:lstStyle/>
          <a:p>
            <a:r>
              <a:rPr lang="zh-TW" altLang="en-US" dirty="0"/>
              <a:t>內容大綱</a:t>
            </a:r>
          </a:p>
        </p:txBody>
      </p:sp>
      <p:sp>
        <p:nvSpPr>
          <p:cNvPr id="5"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a:t>
            </a:r>
          </a:p>
        </p:txBody>
      </p:sp>
      <p:sp>
        <p:nvSpPr>
          <p:cNvPr id="6" name="內容版面配置區 1"/>
          <p:cNvSpPr txBox="1">
            <a:spLocks/>
          </p:cNvSpPr>
          <p:nvPr/>
        </p:nvSpPr>
        <p:spPr>
          <a:xfrm>
            <a:off x="4572000" y="1628800"/>
            <a:ext cx="3816424" cy="52292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endParaRPr lang="en-US" altLang="zh-TW" sz="2200" dirty="0" smtClean="0"/>
          </a:p>
          <a:p>
            <a:pPr marL="0" indent="0">
              <a:buFont typeface="Symbol" pitchFamily="18" charset="2"/>
              <a:buNone/>
            </a:pPr>
            <a:endParaRPr lang="en-US" altLang="zh-TW" sz="2200" dirty="0"/>
          </a:p>
          <a:p>
            <a:pPr marL="0" indent="0">
              <a:buFont typeface="Symbol" pitchFamily="18" charset="2"/>
              <a:buNone/>
            </a:pPr>
            <a:endParaRPr lang="en-US" altLang="zh-TW" sz="2200" dirty="0" smtClean="0"/>
          </a:p>
          <a:p>
            <a:pPr marL="0" indent="0">
              <a:buFont typeface="Symbol" pitchFamily="18" charset="2"/>
              <a:buNone/>
            </a:pPr>
            <a:endParaRPr lang="en-US" altLang="zh-TW" sz="2200" dirty="0" smtClean="0"/>
          </a:p>
          <a:p>
            <a:pPr marL="0" indent="0">
              <a:buFont typeface="Symbol" pitchFamily="18" charset="2"/>
              <a:buNone/>
            </a:pPr>
            <a:endParaRPr lang="en-US" altLang="zh-TW" sz="800" dirty="0" smtClean="0"/>
          </a:p>
          <a:p>
            <a:pPr marL="457200" indent="-457200">
              <a:buClr>
                <a:schemeClr val="tx2"/>
              </a:buClr>
              <a:buFont typeface="+mj-ea"/>
              <a:buAutoNum type="ea1ChtPeriod" startAt="2"/>
            </a:pPr>
            <a:r>
              <a:rPr lang="zh-TW" altLang="en-US" b="1" dirty="0"/>
              <a:t>駕駛精神狀態辨識</a:t>
            </a:r>
            <a:r>
              <a:rPr lang="zh-TW" altLang="en-US" b="1" dirty="0" smtClean="0"/>
              <a:t>系統</a:t>
            </a:r>
            <a:endParaRPr lang="en-US" altLang="zh-TW" dirty="0" smtClean="0"/>
          </a:p>
          <a:p>
            <a:pPr marL="179388" indent="-179388">
              <a:buFont typeface="Arial" pitchFamily="34" charset="0"/>
              <a:buChar char="•"/>
            </a:pPr>
            <a:r>
              <a:rPr lang="zh-TW" altLang="en-US" sz="2000" b="1" dirty="0"/>
              <a:t>駕駛精神狀態辨識系統流程</a:t>
            </a:r>
            <a:endParaRPr lang="en-US" altLang="zh-TW" sz="2000" b="1" dirty="0"/>
          </a:p>
          <a:p>
            <a:pPr marL="179388" indent="-179388">
              <a:buFont typeface="Arial" pitchFamily="34" charset="0"/>
              <a:buChar char="•"/>
            </a:pPr>
            <a:r>
              <a:rPr lang="zh-TW" altLang="en-US" sz="2000" b="1" dirty="0"/>
              <a:t>影像處理研究及實作</a:t>
            </a:r>
            <a:endParaRPr lang="en-US" altLang="zh-TW" sz="2000" b="1" dirty="0"/>
          </a:p>
          <a:p>
            <a:pPr marL="179388" indent="-179388">
              <a:buFont typeface="Arial" pitchFamily="34" charset="0"/>
              <a:buChar char="•"/>
            </a:pPr>
            <a:r>
              <a:rPr lang="zh-TW" altLang="en-US" sz="2000" b="1" dirty="0" smtClean="0">
                <a:latin typeface="Times New Roman" pitchFamily="18" charset="0"/>
                <a:ea typeface="標楷體" pitchFamily="65" charset="-120"/>
              </a:rPr>
              <a:t>成果</a:t>
            </a:r>
            <a:r>
              <a:rPr lang="zh-TW" altLang="en-US" sz="2000" b="1" dirty="0">
                <a:latin typeface="Times New Roman" pitchFamily="18" charset="0"/>
                <a:ea typeface="標楷體" pitchFamily="65" charset="-120"/>
              </a:rPr>
              <a:t>展示</a:t>
            </a:r>
            <a:endParaRPr lang="en-US" altLang="zh-TW" sz="2000" b="1" dirty="0">
              <a:latin typeface="Times New Roman" pitchFamily="18" charset="0"/>
              <a:ea typeface="標楷體" pitchFamily="65" charset="-120"/>
            </a:endParaRPr>
          </a:p>
          <a:p>
            <a:pPr marL="179388" indent="-179388">
              <a:buFont typeface="Arial" pitchFamily="34" charset="0"/>
              <a:buChar char="•"/>
            </a:pPr>
            <a:r>
              <a:rPr lang="zh-TW" altLang="en-US" sz="2000" b="1" dirty="0" smtClean="0">
                <a:latin typeface="Times New Roman" pitchFamily="18" charset="0"/>
                <a:ea typeface="標楷體" pitchFamily="65" charset="-120"/>
              </a:rPr>
              <a:t>結論</a:t>
            </a:r>
            <a:endParaRPr lang="en-US" altLang="zh-TW" sz="2000" dirty="0" smtClean="0"/>
          </a:p>
          <a:p>
            <a:pPr>
              <a:buFont typeface="Wingdings" pitchFamily="2" charset="2"/>
              <a:buChar char="l"/>
            </a:pPr>
            <a:endParaRPr lang="en-US" altLang="zh-TW" sz="2200" dirty="0" smtClean="0"/>
          </a:p>
          <a:p>
            <a:pPr>
              <a:buFont typeface="Wingdings" pitchFamily="2" charset="2"/>
              <a:buChar char="l"/>
            </a:pPr>
            <a:endParaRPr lang="zh-TW" altLang="en-US" sz="2200" dirty="0"/>
          </a:p>
        </p:txBody>
      </p:sp>
    </p:spTree>
    <p:extLst>
      <p:ext uri="{BB962C8B-B14F-4D97-AF65-F5344CB8AC3E}">
        <p14:creationId xmlns:p14="http://schemas.microsoft.com/office/powerpoint/2010/main" val="1662894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成品展示 </a:t>
            </a:r>
            <a:r>
              <a:rPr lang="en-US" altLang="zh-TW" dirty="0" smtClean="0">
                <a:latin typeface="Times New Roman" pitchFamily="18" charset="0"/>
                <a:cs typeface="Times New Roman" pitchFamily="18" charset="0"/>
              </a:rPr>
              <a:t>(4/4</a:t>
            </a:r>
            <a:r>
              <a:rPr lang="en-US" altLang="zh-TW" dirty="0">
                <a:latin typeface="Times New Roman" pitchFamily="18" charset="0"/>
                <a:cs typeface="Times New Roman" pitchFamily="18" charset="0"/>
              </a:rPr>
              <a:t>)</a:t>
            </a:r>
            <a:endParaRPr lang="zh-TW" altLang="en-US" dirty="0"/>
          </a:p>
        </p:txBody>
      </p:sp>
      <p:sp>
        <p:nvSpPr>
          <p:cNvPr id="6" name="文字方塊 5"/>
          <p:cNvSpPr txBox="1"/>
          <p:nvPr/>
        </p:nvSpPr>
        <p:spPr>
          <a:xfrm>
            <a:off x="832019" y="1556792"/>
            <a:ext cx="7560840" cy="923330"/>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得車輛與車格相差距離後，套用距離的演算法，推算出停車入徑並傳給電動車驅動控制器，使電動車執行計算出的停入軌跡停入我們偵測到的車格內停至目標車格，如</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19</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20)</a:t>
            </a:r>
            <a:r>
              <a:rPr lang="zh-TW" altLang="en-US" dirty="0" smtClean="0">
                <a:latin typeface="Times New Roman" pitchFamily="18" charset="0"/>
                <a:ea typeface="標楷體" pitchFamily="65" charset="-120"/>
              </a:rPr>
              <a:t>所示。</a:t>
            </a:r>
            <a:endParaRPr lang="en-US" altLang="zh-TW" dirty="0" smtClean="0">
              <a:latin typeface="Times New Roman" pitchFamily="18" charset="0"/>
              <a:ea typeface="標楷體" pitchFamily="65" charset="-120"/>
            </a:endParaRPr>
          </a:p>
        </p:txBody>
      </p:sp>
      <p:pic>
        <p:nvPicPr>
          <p:cNvPr id="7" name="圖片 6"/>
          <p:cNvPicPr/>
          <p:nvPr/>
        </p:nvPicPr>
        <p:blipFill>
          <a:blip r:embed="rId2" cstate="print">
            <a:extLst>
              <a:ext uri="{28A0092B-C50C-407E-A947-70E740481C1C}">
                <a14:useLocalDpi xmlns:a14="http://schemas.microsoft.com/office/drawing/2010/main" val="0"/>
              </a:ext>
            </a:extLst>
          </a:blip>
          <a:stretch>
            <a:fillRect/>
          </a:stretch>
        </p:blipFill>
        <p:spPr>
          <a:xfrm>
            <a:off x="928135" y="2857634"/>
            <a:ext cx="3600000" cy="1980000"/>
          </a:xfrm>
          <a:prstGeom prst="rect">
            <a:avLst/>
          </a:prstGeom>
        </p:spPr>
      </p:pic>
      <p:pic>
        <p:nvPicPr>
          <p:cNvPr id="8" name="圖片 7"/>
          <p:cNvPicPr/>
          <p:nvPr/>
        </p:nvPicPr>
        <p:blipFill>
          <a:blip r:embed="rId3" cstate="print">
            <a:extLst>
              <a:ext uri="{28A0092B-C50C-407E-A947-70E740481C1C}">
                <a14:useLocalDpi xmlns:a14="http://schemas.microsoft.com/office/drawing/2010/main" val="0"/>
              </a:ext>
            </a:extLst>
          </a:blip>
          <a:stretch>
            <a:fillRect/>
          </a:stretch>
        </p:blipFill>
        <p:spPr>
          <a:xfrm>
            <a:off x="4765927" y="2868357"/>
            <a:ext cx="3600000" cy="1980000"/>
          </a:xfrm>
          <a:prstGeom prst="rect">
            <a:avLst/>
          </a:prstGeom>
        </p:spPr>
      </p:pic>
      <p:sp>
        <p:nvSpPr>
          <p:cNvPr id="9" name="文字方塊 8"/>
          <p:cNvSpPr txBox="1"/>
          <p:nvPr/>
        </p:nvSpPr>
        <p:spPr>
          <a:xfrm>
            <a:off x="928135" y="4836224"/>
            <a:ext cx="360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19</a:t>
            </a:r>
            <a:r>
              <a:rPr lang="zh-TW" altLang="en-US" sz="1600" dirty="0" smtClean="0">
                <a:latin typeface="Times New Roman" pitchFamily="18" charset="0"/>
                <a:ea typeface="標楷體" pitchFamily="65" charset="-120"/>
              </a:rPr>
              <a:t> 硬體</a:t>
            </a:r>
            <a:r>
              <a:rPr lang="zh-TW" altLang="en-US" sz="1600" dirty="0">
                <a:latin typeface="Times New Roman" pitchFamily="18" charset="0"/>
                <a:ea typeface="標楷體" pitchFamily="65" charset="-120"/>
              </a:rPr>
              <a:t>倒車入庫</a:t>
            </a:r>
          </a:p>
        </p:txBody>
      </p:sp>
      <p:sp>
        <p:nvSpPr>
          <p:cNvPr id="10" name="文字方塊 9"/>
          <p:cNvSpPr txBox="1"/>
          <p:nvPr/>
        </p:nvSpPr>
        <p:spPr>
          <a:xfrm>
            <a:off x="4750953" y="4865801"/>
            <a:ext cx="3614974"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20</a:t>
            </a:r>
            <a:r>
              <a:rPr lang="zh-TW" altLang="en-US" sz="1600" dirty="0" smtClean="0">
                <a:latin typeface="Times New Roman" pitchFamily="18" charset="0"/>
                <a:ea typeface="標楷體" pitchFamily="65" charset="-120"/>
              </a:rPr>
              <a:t> 硬體</a:t>
            </a:r>
            <a:r>
              <a:rPr lang="zh-TW" altLang="en-US" sz="1600" dirty="0">
                <a:latin typeface="Times New Roman" pitchFamily="18" charset="0"/>
                <a:ea typeface="標楷體" pitchFamily="65" charset="-120"/>
              </a:rPr>
              <a:t>完成倒車入庫動作</a:t>
            </a: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Page.19</a:t>
            </a:r>
          </a:p>
        </p:txBody>
      </p:sp>
    </p:spTree>
    <p:extLst>
      <p:ext uri="{BB962C8B-B14F-4D97-AF65-F5344CB8AC3E}">
        <p14:creationId xmlns:p14="http://schemas.microsoft.com/office/powerpoint/2010/main" val="1530952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latin typeface="Times New Roman" pitchFamily="18" charset="0"/>
                <a:ea typeface="標楷體" pitchFamily="65" charset="-120"/>
              </a:rPr>
              <a:t>1.</a:t>
            </a:r>
            <a:r>
              <a:rPr lang="zh-TW" altLang="en-US" b="1" dirty="0" smtClean="0">
                <a:latin typeface="Times New Roman" pitchFamily="18" charset="0"/>
                <a:ea typeface="標楷體" pitchFamily="65" charset="-120"/>
              </a:rPr>
              <a:t> 以</a:t>
            </a:r>
            <a:r>
              <a:rPr lang="zh-TW" altLang="en-US" b="1" dirty="0">
                <a:latin typeface="Times New Roman" pitchFamily="18" charset="0"/>
                <a:ea typeface="標楷體" pitchFamily="65" charset="-120"/>
              </a:rPr>
              <a:t>影像處理技術感測環境，做即時定位參數設定</a:t>
            </a:r>
            <a:r>
              <a:rPr lang="zh-TW" altLang="en-US" b="1" dirty="0" smtClean="0">
                <a:latin typeface="Times New Roman" pitchFamily="18" charset="0"/>
                <a:ea typeface="標楷體" pitchFamily="65" charset="-120"/>
              </a:rPr>
              <a:t>。</a:t>
            </a:r>
            <a:endParaRPr lang="en-US" altLang="zh-TW" b="1" dirty="0" smtClean="0">
              <a:latin typeface="Times New Roman" pitchFamily="18" charset="0"/>
              <a:ea typeface="標楷體" pitchFamily="65" charset="-120"/>
            </a:endParaRPr>
          </a:p>
          <a:p>
            <a:pPr marL="0" indent="0">
              <a:buNone/>
            </a:pPr>
            <a:endParaRPr lang="zh-TW" altLang="en-US" b="1" dirty="0">
              <a:latin typeface="Times New Roman" pitchFamily="18" charset="0"/>
              <a:ea typeface="標楷體" pitchFamily="65" charset="-120"/>
            </a:endParaRPr>
          </a:p>
          <a:p>
            <a:pPr marL="0" indent="0">
              <a:buNone/>
            </a:pPr>
            <a:r>
              <a:rPr lang="en-US" altLang="zh-TW" b="1" dirty="0" smtClean="0">
                <a:latin typeface="Times New Roman" pitchFamily="18" charset="0"/>
                <a:ea typeface="標楷體" pitchFamily="65" charset="-120"/>
              </a:rPr>
              <a:t>2.</a:t>
            </a:r>
            <a:r>
              <a:rPr lang="zh-TW" altLang="en-US" b="1" dirty="0" smtClean="0">
                <a:latin typeface="Times New Roman" pitchFamily="18" charset="0"/>
                <a:ea typeface="標楷體" pitchFamily="65" charset="-120"/>
              </a:rPr>
              <a:t> 嵌入</a:t>
            </a:r>
            <a:r>
              <a:rPr lang="zh-TW" altLang="en-US" b="1" dirty="0">
                <a:latin typeface="Times New Roman" pitchFamily="18" charset="0"/>
                <a:ea typeface="標楷體" pitchFamily="65" charset="-120"/>
              </a:rPr>
              <a:t>式介面為硬體系統與軟體設定直接通訊</a:t>
            </a:r>
            <a:r>
              <a:rPr lang="zh-TW" altLang="en-US" b="1" dirty="0" smtClean="0">
                <a:latin typeface="Times New Roman" pitchFamily="18" charset="0"/>
                <a:ea typeface="標楷體" pitchFamily="65" charset="-120"/>
              </a:rPr>
              <a:t>。</a:t>
            </a:r>
            <a:endParaRPr lang="en-US" altLang="zh-TW" b="1" dirty="0" smtClean="0">
              <a:latin typeface="Times New Roman" pitchFamily="18" charset="0"/>
              <a:ea typeface="標楷體" pitchFamily="65" charset="-120"/>
            </a:endParaRPr>
          </a:p>
          <a:p>
            <a:pPr marL="0" indent="0">
              <a:buNone/>
            </a:pPr>
            <a:endParaRPr lang="zh-TW" altLang="en-US" b="1" dirty="0">
              <a:latin typeface="Times New Roman" pitchFamily="18" charset="0"/>
              <a:ea typeface="標楷體" pitchFamily="65" charset="-120"/>
            </a:endParaRPr>
          </a:p>
          <a:p>
            <a:pPr marL="0" indent="0">
              <a:buNone/>
            </a:pPr>
            <a:r>
              <a:rPr lang="en-US" altLang="zh-TW" b="1" dirty="0">
                <a:latin typeface="Times New Roman" pitchFamily="18" charset="0"/>
                <a:ea typeface="標楷體" pitchFamily="65" charset="-120"/>
              </a:rPr>
              <a:t>3</a:t>
            </a:r>
            <a:r>
              <a:rPr lang="en-US" altLang="zh-TW" b="1" dirty="0" smtClean="0">
                <a:latin typeface="Times New Roman" pitchFamily="18" charset="0"/>
                <a:ea typeface="標楷體" pitchFamily="65" charset="-120"/>
              </a:rPr>
              <a:t>.</a:t>
            </a:r>
            <a:r>
              <a:rPr lang="zh-TW" altLang="en-US" b="1" dirty="0" smtClean="0">
                <a:latin typeface="Times New Roman" pitchFamily="18" charset="0"/>
                <a:ea typeface="標楷體" pitchFamily="65" charset="-120"/>
              </a:rPr>
              <a:t> 自動</a:t>
            </a:r>
            <a:r>
              <a:rPr lang="zh-TW" altLang="en-US" b="1" dirty="0">
                <a:latin typeface="Times New Roman" pitchFamily="18" charset="0"/>
                <a:ea typeface="標楷體" pitchFamily="65" charset="-120"/>
              </a:rPr>
              <a:t>停車控制以影像處理</a:t>
            </a:r>
            <a:r>
              <a:rPr lang="zh-TW" altLang="en-US" b="1" dirty="0" smtClean="0">
                <a:latin typeface="Times New Roman" pitchFamily="18" charset="0"/>
                <a:ea typeface="標楷體" pitchFamily="65" charset="-120"/>
              </a:rPr>
              <a:t>達</a:t>
            </a:r>
            <a:r>
              <a:rPr lang="zh-TW" altLang="en-US" b="1" dirty="0">
                <a:latin typeface="Times New Roman" pitchFamily="18" charset="0"/>
                <a:ea typeface="標楷體" pitchFamily="65" charset="-120"/>
              </a:rPr>
              <a:t>成</a:t>
            </a:r>
            <a:r>
              <a:rPr lang="zh-TW" altLang="en-US" b="1" dirty="0" smtClean="0">
                <a:latin typeface="Times New Roman" pitchFamily="18" charset="0"/>
                <a:ea typeface="標楷體" pitchFamily="65" charset="-120"/>
              </a:rPr>
              <a:t>。</a:t>
            </a:r>
            <a:endParaRPr lang="zh-TW" altLang="en-US" b="1" dirty="0">
              <a:latin typeface="Times New Roman" pitchFamily="18" charset="0"/>
              <a:ea typeface="標楷體" pitchFamily="65" charset="-120"/>
            </a:endParaRPr>
          </a:p>
        </p:txBody>
      </p:sp>
      <p:sp>
        <p:nvSpPr>
          <p:cNvPr id="4" name="標題 3"/>
          <p:cNvSpPr>
            <a:spLocks noGrp="1"/>
          </p:cNvSpPr>
          <p:nvPr>
            <p:ph type="title"/>
          </p:nvPr>
        </p:nvSpPr>
        <p:spPr/>
        <p:txBody>
          <a:bodyPr/>
          <a:lstStyle/>
          <a:p>
            <a:r>
              <a:rPr lang="zh-TW" altLang="en-US" dirty="0"/>
              <a:t>自動停車</a:t>
            </a:r>
            <a:r>
              <a:rPr lang="zh-TW" altLang="en-US" dirty="0" smtClean="0"/>
              <a:t>系統 </a:t>
            </a:r>
            <a:r>
              <a:rPr lang="en-US" altLang="zh-TW" dirty="0" smtClean="0"/>
              <a:t>-</a:t>
            </a:r>
            <a:r>
              <a:rPr lang="zh-TW" altLang="en-US" dirty="0" smtClean="0"/>
              <a:t> 結論</a:t>
            </a:r>
            <a:endParaRPr lang="zh-TW" altLang="en-US" dirty="0"/>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Page.20</a:t>
            </a:r>
          </a:p>
        </p:txBody>
      </p:sp>
    </p:spTree>
    <p:extLst>
      <p:ext uri="{BB962C8B-B14F-4D97-AF65-F5344CB8AC3E}">
        <p14:creationId xmlns:p14="http://schemas.microsoft.com/office/powerpoint/2010/main" val="1522115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駕駛精神狀態辨識</a:t>
            </a:r>
            <a:r>
              <a:rPr lang="zh-TW" altLang="en-US" dirty="0" smtClean="0"/>
              <a:t>系統流程</a:t>
            </a:r>
            <a:endParaRPr lang="zh-TW" altLang="en-US" dirty="0"/>
          </a:p>
        </p:txBody>
      </p:sp>
      <p:sp>
        <p:nvSpPr>
          <p:cNvPr id="6" name="矩形 5"/>
          <p:cNvSpPr/>
          <p:nvPr/>
        </p:nvSpPr>
        <p:spPr>
          <a:xfrm>
            <a:off x="2267744" y="6453336"/>
            <a:ext cx="4752528" cy="338554"/>
          </a:xfrm>
          <a:prstGeom prst="rect">
            <a:avLst/>
          </a:prstGeom>
        </p:spPr>
        <p:txBody>
          <a:bodyPr wrap="square">
            <a:spAutoFit/>
          </a:bodyPr>
          <a:lstStyle/>
          <a:p>
            <a:pPr algn="ctr"/>
            <a:r>
              <a:rPr lang="zh-TW" altLang="en-US" sz="1600" dirty="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a:t>
            </a:r>
            <a:r>
              <a:rPr lang="zh-TW" altLang="en-US" sz="1600" dirty="0" smtClean="0">
                <a:latin typeface="Times New Roman" pitchFamily="18" charset="0"/>
                <a:ea typeface="標楷體" pitchFamily="65" charset="-120"/>
              </a:rPr>
              <a:t> 駕駛</a:t>
            </a:r>
            <a:r>
              <a:rPr lang="zh-TW" altLang="en-US" sz="1600" dirty="0">
                <a:latin typeface="Times New Roman" pitchFamily="18" charset="0"/>
                <a:ea typeface="標楷體" pitchFamily="65" charset="-120"/>
              </a:rPr>
              <a:t>精神狀態辨識系統流程</a:t>
            </a:r>
          </a:p>
        </p:txBody>
      </p:sp>
      <p:sp>
        <p:nvSpPr>
          <p:cNvPr id="8"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Page.21</a:t>
            </a:r>
          </a:p>
        </p:txBody>
      </p:sp>
      <p:pic>
        <p:nvPicPr>
          <p:cNvPr id="3" name="內容版面配置區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6371" y="1501121"/>
            <a:ext cx="4095274" cy="4952215"/>
          </a:xfrm>
        </p:spPr>
      </p:pic>
    </p:spTree>
    <p:extLst>
      <p:ext uri="{BB962C8B-B14F-4D97-AF65-F5344CB8AC3E}">
        <p14:creationId xmlns:p14="http://schemas.microsoft.com/office/powerpoint/2010/main" val="2529610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err="1" smtClean="0">
                <a:latin typeface="Times New Roman" pitchFamily="18" charset="0"/>
                <a:cs typeface="Times New Roman" pitchFamily="18" charset="0"/>
              </a:rPr>
              <a:t>Haar</a:t>
            </a:r>
            <a:r>
              <a:rPr lang="zh-TW" altLang="en-US" dirty="0">
                <a:latin typeface="Times New Roman" pitchFamily="18" charset="0"/>
                <a:cs typeface="Times New Roman" pitchFamily="18" charset="0"/>
              </a:rPr>
              <a:t>人臉</a:t>
            </a:r>
            <a:r>
              <a:rPr lang="zh-TW" altLang="en-US" dirty="0" smtClean="0">
                <a:latin typeface="Times New Roman" pitchFamily="18" charset="0"/>
                <a:cs typeface="Times New Roman" pitchFamily="18" charset="0"/>
              </a:rPr>
              <a:t>檢測 </a:t>
            </a:r>
            <a:r>
              <a:rPr lang="en-US" altLang="zh-TW" dirty="0" smtClean="0">
                <a:latin typeface="Times New Roman" pitchFamily="18" charset="0"/>
                <a:cs typeface="Times New Roman" pitchFamily="18" charset="0"/>
              </a:rPr>
              <a:t>(1/4)</a:t>
            </a:r>
            <a:endParaRPr lang="zh-TW" altLang="en-US" dirty="0">
              <a:latin typeface="Times New Roman" pitchFamily="18" charset="0"/>
              <a:cs typeface="Times New Roman" pitchFamily="18" charset="0"/>
            </a:endParaRPr>
          </a:p>
        </p:txBody>
      </p:sp>
      <p:sp>
        <p:nvSpPr>
          <p:cNvPr id="7" name="文字方塊 6"/>
          <p:cNvSpPr txBox="1"/>
          <p:nvPr/>
        </p:nvSpPr>
        <p:spPr>
          <a:xfrm>
            <a:off x="842948" y="1556792"/>
            <a:ext cx="7560840" cy="646331"/>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先</a:t>
            </a:r>
            <a:r>
              <a:rPr lang="zh-TW" altLang="en-US" dirty="0">
                <a:latin typeface="Times New Roman" pitchFamily="18" charset="0"/>
                <a:ea typeface="標楷體" pitchFamily="65" charset="-120"/>
              </a:rPr>
              <a:t>將影像</a:t>
            </a:r>
            <a:r>
              <a:rPr lang="zh-TW" altLang="en-US" dirty="0" smtClean="0">
                <a:latin typeface="Times New Roman" pitchFamily="18" charset="0"/>
                <a:ea typeface="標楷體" pitchFamily="65" charset="-120"/>
              </a:rPr>
              <a:t>經過小</a:t>
            </a:r>
            <a:r>
              <a:rPr lang="zh-TW" altLang="en-US" dirty="0">
                <a:latin typeface="Times New Roman" pitchFamily="18" charset="0"/>
                <a:ea typeface="標楷體" pitchFamily="65" charset="-120"/>
              </a:rPr>
              <a:t>波轉換</a:t>
            </a:r>
            <a:r>
              <a:rPr lang="zh-TW" altLang="en-US" dirty="0" smtClean="0">
                <a:latin typeface="Times New Roman" pitchFamily="18" charset="0"/>
                <a:ea typeface="標楷體" pitchFamily="65" charset="-120"/>
              </a:rPr>
              <a:t>處理</a:t>
            </a:r>
            <a:r>
              <a:rPr lang="en-US" altLang="zh-TW" dirty="0" smtClean="0">
                <a:latin typeface="Times New Roman" pitchFamily="18" charset="0"/>
                <a:ea typeface="標楷體" pitchFamily="65" charset="-120"/>
              </a:rPr>
              <a:t>(Discrete </a:t>
            </a:r>
            <a:r>
              <a:rPr lang="en-US" altLang="zh-TW" dirty="0">
                <a:latin typeface="Times New Roman" pitchFamily="18" charset="0"/>
                <a:ea typeface="標楷體" pitchFamily="65" charset="-120"/>
              </a:rPr>
              <a:t>W</a:t>
            </a:r>
            <a:r>
              <a:rPr lang="en-US" altLang="zh-TW" dirty="0" smtClean="0">
                <a:latin typeface="Times New Roman" pitchFamily="18" charset="0"/>
                <a:ea typeface="標楷體" pitchFamily="65" charset="-120"/>
              </a:rPr>
              <a:t>avelet Transform</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a:t>
            </a:r>
            <a:r>
              <a:rPr lang="zh-TW" altLang="en-US" dirty="0">
                <a:latin typeface="Times New Roman" pitchFamily="18" charset="0"/>
                <a:ea typeface="標楷體" pitchFamily="65" charset="-120"/>
              </a:rPr>
              <a:t>將影像之資料</a:t>
            </a:r>
            <a:r>
              <a:rPr lang="zh-TW" altLang="en-US" dirty="0" smtClean="0">
                <a:latin typeface="Times New Roman" pitchFamily="18" charset="0"/>
                <a:ea typeface="標楷體" pitchFamily="65" charset="-120"/>
              </a:rPr>
              <a:t>量</a:t>
            </a:r>
            <a:r>
              <a:rPr lang="zh-TW" altLang="en-US" dirty="0">
                <a:latin typeface="Times New Roman" pitchFamily="18" charset="0"/>
                <a:ea typeface="標楷體" pitchFamily="65" charset="-120"/>
              </a:rPr>
              <a:t>壓縮，如</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a:latin typeface="Times New Roman" pitchFamily="18" charset="0"/>
                <a:ea typeface="標楷體" pitchFamily="65" charset="-120"/>
              </a:rPr>
              <a:t>2</a:t>
            </a:r>
            <a:r>
              <a:rPr lang="zh-TW" altLang="en-US" dirty="0" smtClean="0">
                <a:latin typeface="Times New Roman" pitchFamily="18" charset="0"/>
                <a:ea typeface="標楷體" pitchFamily="65" charset="-120"/>
              </a:rPr>
              <a:t>、圖</a:t>
            </a:r>
            <a:r>
              <a:rPr lang="en-US" altLang="zh-TW" dirty="0">
                <a:latin typeface="Times New Roman" pitchFamily="18" charset="0"/>
                <a:ea typeface="標楷體" pitchFamily="65" charset="-120"/>
              </a:rPr>
              <a:t>3</a:t>
            </a:r>
            <a:r>
              <a:rPr lang="en-US" altLang="zh-TW" dirty="0" smtClean="0">
                <a:latin typeface="Times New Roman" pitchFamily="18" charset="0"/>
                <a:ea typeface="標楷體" pitchFamily="65" charset="-120"/>
              </a:rPr>
              <a:t>)</a:t>
            </a:r>
            <a:r>
              <a:rPr lang="zh-TW" altLang="en-US" dirty="0">
                <a:latin typeface="Times New Roman" pitchFamily="18" charset="0"/>
                <a:ea typeface="標楷體" pitchFamily="65" charset="-120"/>
              </a:rPr>
              <a:t>所示。</a:t>
            </a:r>
          </a:p>
        </p:txBody>
      </p:sp>
      <p:sp>
        <p:nvSpPr>
          <p:cNvPr id="15" name="文字方塊 14"/>
          <p:cNvSpPr txBox="1"/>
          <p:nvPr/>
        </p:nvSpPr>
        <p:spPr>
          <a:xfrm>
            <a:off x="842948" y="5858416"/>
            <a:ext cx="3780420"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a:t>
            </a:r>
            <a:r>
              <a:rPr lang="zh-TW" altLang="en-US" sz="1600" dirty="0" smtClean="0">
                <a:latin typeface="Times New Roman" pitchFamily="18" charset="0"/>
                <a:ea typeface="標楷體" pitchFamily="65" charset="-120"/>
              </a:rPr>
              <a:t> 使用</a:t>
            </a:r>
            <a:r>
              <a:rPr lang="en-US" altLang="zh-TW" sz="1600" dirty="0" err="1" smtClean="0">
                <a:latin typeface="Times New Roman" pitchFamily="18" charset="0"/>
                <a:ea typeface="標楷體" pitchFamily="65" charset="-120"/>
              </a:rPr>
              <a:t>OpenCV</a:t>
            </a:r>
            <a:r>
              <a:rPr lang="zh-TW" altLang="en-US" sz="1600" dirty="0" smtClean="0">
                <a:latin typeface="Times New Roman" pitchFamily="18" charset="0"/>
                <a:ea typeface="標楷體" pitchFamily="65" charset="-120"/>
              </a:rPr>
              <a:t>產生一個尺度的</a:t>
            </a:r>
            <a:r>
              <a:rPr lang="en-US" altLang="zh-TW" sz="1600" dirty="0" smtClean="0">
                <a:latin typeface="Times New Roman" pitchFamily="18" charset="0"/>
                <a:ea typeface="標楷體" pitchFamily="65" charset="-120"/>
              </a:rPr>
              <a:t>DWT</a:t>
            </a:r>
          </a:p>
          <a:p>
            <a:pPr algn="ctr"/>
            <a:r>
              <a:rPr lang="en-US" altLang="zh-TW" sz="1600" dirty="0" smtClean="0">
                <a:latin typeface="Times New Roman" pitchFamily="18" charset="0"/>
                <a:ea typeface="標楷體" pitchFamily="65" charset="-120"/>
              </a:rPr>
              <a:t>(</a:t>
            </a:r>
            <a:r>
              <a:rPr lang="zh-TW" altLang="en-US" sz="1600" dirty="0" smtClean="0">
                <a:latin typeface="Times New Roman" pitchFamily="18" charset="0"/>
                <a:ea typeface="標楷體" pitchFamily="65" charset="-120"/>
              </a:rPr>
              <a:t>紅框：小波轉換後之平均影像</a:t>
            </a:r>
            <a:r>
              <a:rPr lang="en-US" altLang="zh-TW" sz="1600" dirty="0" smtClean="0">
                <a:latin typeface="Times New Roman" pitchFamily="18" charset="0"/>
                <a:ea typeface="標楷體" pitchFamily="65" charset="-120"/>
              </a:rPr>
              <a:t>)</a:t>
            </a:r>
          </a:p>
        </p:txBody>
      </p:sp>
      <p:sp>
        <p:nvSpPr>
          <p:cNvPr id="13" name="文字方塊 12"/>
          <p:cNvSpPr txBox="1"/>
          <p:nvPr/>
        </p:nvSpPr>
        <p:spPr>
          <a:xfrm>
            <a:off x="4788024" y="5866497"/>
            <a:ext cx="3600000"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3</a:t>
            </a:r>
            <a:r>
              <a:rPr lang="zh-TW" altLang="en-US" sz="1600" dirty="0" smtClean="0">
                <a:latin typeface="Times New Roman" pitchFamily="18" charset="0"/>
                <a:ea typeface="標楷體" pitchFamily="65" charset="-120"/>
              </a:rPr>
              <a:t> 使用</a:t>
            </a:r>
            <a:r>
              <a:rPr lang="en-US" altLang="zh-TW" sz="1600" dirty="0" err="1" smtClean="0">
                <a:latin typeface="Times New Roman" pitchFamily="18" charset="0"/>
                <a:ea typeface="標楷體" pitchFamily="65" charset="-120"/>
              </a:rPr>
              <a:t>Matlab</a:t>
            </a:r>
            <a:r>
              <a:rPr lang="zh-TW" altLang="en-US" sz="1600" dirty="0" smtClean="0">
                <a:latin typeface="Times New Roman" pitchFamily="18" charset="0"/>
                <a:ea typeface="標楷體" pitchFamily="65" charset="-120"/>
              </a:rPr>
              <a:t>產生一個尺度的</a:t>
            </a:r>
            <a:r>
              <a:rPr lang="en-US" altLang="zh-TW" sz="1600" dirty="0" smtClean="0">
                <a:latin typeface="Times New Roman" pitchFamily="18" charset="0"/>
                <a:ea typeface="標楷體" pitchFamily="65" charset="-120"/>
              </a:rPr>
              <a:t>DWT</a:t>
            </a:r>
          </a:p>
          <a:p>
            <a:pPr algn="ctr"/>
            <a:r>
              <a:rPr lang="en-US" altLang="zh-TW" sz="1600" dirty="0">
                <a:latin typeface="Times New Roman" pitchFamily="18" charset="0"/>
                <a:ea typeface="標楷體" pitchFamily="65" charset="-120"/>
              </a:rPr>
              <a:t>(</a:t>
            </a:r>
            <a:r>
              <a:rPr lang="zh-TW" altLang="en-US" sz="1600" dirty="0">
                <a:latin typeface="Times New Roman" pitchFamily="18" charset="0"/>
                <a:ea typeface="標楷體" pitchFamily="65" charset="-120"/>
              </a:rPr>
              <a:t>紅框：小波轉換後之平均影像</a:t>
            </a:r>
            <a:r>
              <a:rPr lang="en-US" altLang="zh-TW" sz="1600" dirty="0" smtClean="0">
                <a:latin typeface="Times New Roman" pitchFamily="18" charset="0"/>
                <a:ea typeface="標楷體" pitchFamily="65" charset="-120"/>
              </a:rPr>
              <a:t>)</a:t>
            </a:r>
            <a:endParaRPr lang="en-US" altLang="zh-TW" sz="1600" dirty="0">
              <a:latin typeface="Times New Roman" pitchFamily="18" charset="0"/>
              <a:ea typeface="標楷體" pitchFamily="65" charset="-120"/>
            </a:endParaRP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Page.22</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217" y="2309076"/>
            <a:ext cx="3781425"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42" y="2290026"/>
            <a:ext cx="36099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66656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err="1">
                <a:latin typeface="Times New Roman" pitchFamily="18" charset="0"/>
                <a:cs typeface="Times New Roman" pitchFamily="18" charset="0"/>
              </a:rPr>
              <a:t>Haar</a:t>
            </a:r>
            <a:r>
              <a:rPr lang="zh-TW" altLang="en-US" dirty="0">
                <a:latin typeface="Times New Roman" pitchFamily="18" charset="0"/>
                <a:cs typeface="Times New Roman" pitchFamily="18" charset="0"/>
              </a:rPr>
              <a:t>人臉檢測 </a:t>
            </a:r>
            <a:r>
              <a:rPr lang="en-US" altLang="zh-TW" dirty="0">
                <a:latin typeface="Times New Roman" pitchFamily="18" charset="0"/>
                <a:cs typeface="Times New Roman" pitchFamily="18" charset="0"/>
              </a:rPr>
              <a:t>(2/4)</a:t>
            </a:r>
            <a:endParaRPr lang="zh-TW" alt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18" y="2727323"/>
            <a:ext cx="2556767" cy="3401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p:cNvSpPr txBox="1"/>
          <p:nvPr/>
        </p:nvSpPr>
        <p:spPr>
          <a:xfrm>
            <a:off x="1299610" y="6135996"/>
            <a:ext cx="2636725"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4</a:t>
            </a:r>
            <a:r>
              <a:rPr lang="zh-TW" altLang="en-US" sz="1600" dirty="0" smtClean="0">
                <a:latin typeface="Times New Roman" pitchFamily="18" charset="0"/>
                <a:ea typeface="標楷體" pitchFamily="65" charset="-120"/>
                <a:cs typeface="Times New Roman" pitchFamily="18" charset="0"/>
              </a:rPr>
              <a:t> 多個樣本</a:t>
            </a:r>
            <a:endParaRPr lang="zh-TW" altLang="en-US" sz="1600" dirty="0">
              <a:latin typeface="Times New Roman" pitchFamily="18" charset="0"/>
              <a:ea typeface="標楷體" pitchFamily="65" charset="-120"/>
            </a:endParaRPr>
          </a:p>
        </p:txBody>
      </p:sp>
      <p:pic>
        <p:nvPicPr>
          <p:cNvPr id="7" name="Picture 2"/>
          <p:cNvPicPr>
            <a:picLocks noChangeAspect="1" noChangeArrowheads="1"/>
          </p:cNvPicPr>
          <p:nvPr/>
        </p:nvPicPr>
        <p:blipFill>
          <a:blip r:embed="rId3" cstate="print"/>
          <a:srcRect/>
          <a:stretch>
            <a:fillRect/>
          </a:stretch>
        </p:blipFill>
        <p:spPr bwMode="auto">
          <a:xfrm>
            <a:off x="5148064" y="2637711"/>
            <a:ext cx="2347712" cy="3491472"/>
          </a:xfrm>
          <a:prstGeom prst="rect">
            <a:avLst/>
          </a:prstGeom>
          <a:noFill/>
          <a:ln w="9525">
            <a:noFill/>
            <a:miter lim="800000"/>
            <a:headEnd/>
            <a:tailEnd/>
          </a:ln>
        </p:spPr>
      </p:pic>
      <p:sp>
        <p:nvSpPr>
          <p:cNvPr id="8" name="文字方塊 7"/>
          <p:cNvSpPr txBox="1"/>
          <p:nvPr/>
        </p:nvSpPr>
        <p:spPr>
          <a:xfrm>
            <a:off x="5148064" y="6106242"/>
            <a:ext cx="234771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5</a:t>
            </a:r>
            <a:r>
              <a:rPr lang="zh-TW" altLang="en-US" sz="1600" dirty="0" smtClean="0">
                <a:latin typeface="Times New Roman" pitchFamily="18" charset="0"/>
                <a:ea typeface="標楷體" pitchFamily="65" charset="-120"/>
              </a:rPr>
              <a:t> </a:t>
            </a:r>
            <a:r>
              <a:rPr lang="zh-TW" altLang="en-US" sz="1600" dirty="0" smtClean="0">
                <a:latin typeface="Times New Roman" pitchFamily="18" charset="0"/>
                <a:ea typeface="標楷體" pitchFamily="65" charset="-120"/>
                <a:cs typeface="Times New Roman" pitchFamily="18" charset="0"/>
              </a:rPr>
              <a:t>高</a:t>
            </a:r>
            <a:r>
              <a:rPr lang="zh-TW" altLang="en-US" sz="1600" dirty="0">
                <a:latin typeface="Times New Roman" pitchFamily="18" charset="0"/>
                <a:ea typeface="標楷體" pitchFamily="65" charset="-120"/>
                <a:cs typeface="Times New Roman" pitchFamily="18" charset="0"/>
              </a:rPr>
              <a:t>斯</a:t>
            </a:r>
            <a:r>
              <a:rPr lang="zh-TW" altLang="en-US" sz="1600" dirty="0" smtClean="0">
                <a:latin typeface="Times New Roman" pitchFamily="18" charset="0"/>
                <a:ea typeface="標楷體" pitchFamily="65" charset="-120"/>
                <a:cs typeface="Times New Roman" pitchFamily="18" charset="0"/>
              </a:rPr>
              <a:t>濾波之影像</a:t>
            </a:r>
            <a:endParaRPr lang="zh-TW" altLang="en-US" sz="1600" dirty="0">
              <a:latin typeface="Times New Roman" pitchFamily="18" charset="0"/>
              <a:ea typeface="標楷體" pitchFamily="65" charset="-120"/>
              <a:cs typeface="Times New Roman" pitchFamily="18" charset="0"/>
            </a:endParaRPr>
          </a:p>
        </p:txBody>
      </p:sp>
      <p:sp>
        <p:nvSpPr>
          <p:cNvPr id="10" name="文字方塊 9"/>
          <p:cNvSpPr txBox="1"/>
          <p:nvPr/>
        </p:nvSpPr>
        <p:spPr>
          <a:xfrm>
            <a:off x="842948" y="1556792"/>
            <a:ext cx="7560840" cy="923330"/>
          </a:xfrm>
          <a:prstGeom prst="rect">
            <a:avLst/>
          </a:prstGeom>
          <a:noFill/>
        </p:spPr>
        <p:txBody>
          <a:bodyPr wrap="square" rtlCol="0">
            <a:spAutoFit/>
          </a:bodyPr>
          <a:lstStyle/>
          <a:p>
            <a:pPr marL="263525" indent="-263525" algn="just">
              <a:buFont typeface="+mj-lt"/>
              <a:buAutoNum type="arabicPeriod"/>
            </a:pPr>
            <a:r>
              <a:rPr lang="zh-TW" altLang="en-US" dirty="0" smtClean="0">
                <a:latin typeface="Times New Roman" pitchFamily="18" charset="0"/>
                <a:ea typeface="標楷體" pitchFamily="65" charset="-120"/>
              </a:rPr>
              <a:t>蒐集</a:t>
            </a:r>
            <a:r>
              <a:rPr lang="zh-TW" altLang="en-US" dirty="0">
                <a:latin typeface="Times New Roman" pitchFamily="18" charset="0"/>
                <a:ea typeface="標楷體" pitchFamily="65" charset="-120"/>
              </a:rPr>
              <a:t>多</a:t>
            </a:r>
            <a:r>
              <a:rPr lang="zh-TW" altLang="en-US" dirty="0" smtClean="0">
                <a:latin typeface="Times New Roman" pitchFamily="18" charset="0"/>
                <a:ea typeface="標楷體" pitchFamily="65" charset="-120"/>
              </a:rPr>
              <a:t>個相同像素大小的灰階樣本。</a:t>
            </a:r>
            <a:endParaRPr lang="en-US" altLang="zh-TW" dirty="0" smtClean="0">
              <a:latin typeface="Times New Roman" pitchFamily="18" charset="0"/>
              <a:ea typeface="標楷體" pitchFamily="65" charset="-120"/>
            </a:endParaRPr>
          </a:p>
          <a:p>
            <a:pPr marL="263525" indent="-263525" algn="just">
              <a:buFont typeface="+mj-lt"/>
              <a:buAutoNum type="arabicPeriod"/>
            </a:pPr>
            <a:r>
              <a:rPr lang="zh-TW" altLang="en-US" dirty="0" smtClean="0">
                <a:latin typeface="Times New Roman" pitchFamily="18" charset="0"/>
                <a:ea typeface="標楷體" pitchFamily="65" charset="-120"/>
              </a:rPr>
              <a:t>小波轉換處理壓縮資料量。</a:t>
            </a:r>
            <a:endParaRPr lang="en-US" altLang="zh-TW" dirty="0" smtClean="0">
              <a:latin typeface="Times New Roman" pitchFamily="18" charset="0"/>
              <a:ea typeface="標楷體" pitchFamily="65" charset="-120"/>
            </a:endParaRPr>
          </a:p>
          <a:p>
            <a:pPr marL="263525" indent="-263525" algn="just">
              <a:buFont typeface="+mj-lt"/>
              <a:buAutoNum type="arabicPeriod"/>
            </a:pPr>
            <a:r>
              <a:rPr lang="zh-TW" altLang="en-US" dirty="0" smtClean="0">
                <a:latin typeface="Times New Roman" pitchFamily="18" charset="0"/>
                <a:ea typeface="標楷體" pitchFamily="65" charset="-120"/>
              </a:rPr>
              <a:t>利用高斯濾波得到理想的影像。</a:t>
            </a:r>
            <a:endParaRPr lang="zh-TW" altLang="en-US" dirty="0">
              <a:latin typeface="Times New Roman" pitchFamily="18" charset="0"/>
              <a:ea typeface="標楷體" pitchFamily="65" charset="-120"/>
            </a:endParaRP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Page.23</a:t>
            </a:r>
          </a:p>
        </p:txBody>
      </p:sp>
    </p:spTree>
    <p:extLst>
      <p:ext uri="{BB962C8B-B14F-4D97-AF65-F5344CB8AC3E}">
        <p14:creationId xmlns:p14="http://schemas.microsoft.com/office/powerpoint/2010/main" val="3293564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err="1">
                <a:latin typeface="Times New Roman" pitchFamily="18" charset="0"/>
                <a:cs typeface="Times New Roman" pitchFamily="18" charset="0"/>
              </a:rPr>
              <a:t>Haar</a:t>
            </a:r>
            <a:r>
              <a:rPr lang="zh-TW" altLang="en-US" dirty="0">
                <a:latin typeface="Times New Roman" pitchFamily="18" charset="0"/>
                <a:cs typeface="Times New Roman" pitchFamily="18" charset="0"/>
              </a:rPr>
              <a:t>人臉檢測 </a:t>
            </a:r>
            <a:r>
              <a:rPr lang="en-US" altLang="zh-TW" dirty="0">
                <a:latin typeface="Times New Roman" pitchFamily="18" charset="0"/>
                <a:cs typeface="Times New Roman" pitchFamily="18" charset="0"/>
              </a:rPr>
              <a:t>(3/4)</a:t>
            </a:r>
            <a:endParaRPr lang="zh-TW" altLang="en-US" dirty="0"/>
          </a:p>
        </p:txBody>
      </p:sp>
      <p:sp>
        <p:nvSpPr>
          <p:cNvPr id="6" name="文字方塊 5"/>
          <p:cNvSpPr txBox="1"/>
          <p:nvPr/>
        </p:nvSpPr>
        <p:spPr>
          <a:xfrm>
            <a:off x="842948" y="1556792"/>
            <a:ext cx="7560840" cy="646331"/>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利用高斯濾波後的結果經過高斯模型與矩形特徵比較，得到一個弱分類器的結果。</a:t>
            </a:r>
            <a:endParaRPr lang="zh-TW" altLang="en-US" dirty="0">
              <a:latin typeface="Times New Roman" pitchFamily="18" charset="0"/>
              <a:ea typeface="標楷體" pitchFamily="65" charset="-120"/>
            </a:endParaRPr>
          </a:p>
        </p:txBody>
      </p:sp>
      <p:pic>
        <p:nvPicPr>
          <p:cNvPr id="1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789" y="2395106"/>
            <a:ext cx="2750017" cy="181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11"/>
          <p:cNvSpPr txBox="1"/>
          <p:nvPr/>
        </p:nvSpPr>
        <p:spPr>
          <a:xfrm>
            <a:off x="1082789" y="4135335"/>
            <a:ext cx="2693831"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6</a:t>
            </a:r>
            <a:r>
              <a:rPr lang="zh-TW" altLang="en-US" sz="1600" dirty="0" smtClean="0">
                <a:latin typeface="Times New Roman" pitchFamily="18" charset="0"/>
                <a:ea typeface="標楷體" pitchFamily="65" charset="-120"/>
              </a:rPr>
              <a:t> </a:t>
            </a:r>
            <a:r>
              <a:rPr lang="zh-TW" altLang="en-US" sz="1600" dirty="0" smtClean="0">
                <a:latin typeface="Times New Roman" pitchFamily="18" charset="0"/>
                <a:ea typeface="標楷體" pitchFamily="65" charset="-120"/>
                <a:cs typeface="Times New Roman" pitchFamily="18" charset="0"/>
              </a:rPr>
              <a:t>矩形</a:t>
            </a:r>
            <a:r>
              <a:rPr lang="zh-TW" altLang="en-US" sz="1600" dirty="0">
                <a:latin typeface="Times New Roman" pitchFamily="18" charset="0"/>
                <a:ea typeface="標楷體" pitchFamily="65" charset="-120"/>
                <a:cs typeface="Times New Roman" pitchFamily="18" charset="0"/>
              </a:rPr>
              <a:t>特徵</a:t>
            </a:r>
          </a:p>
        </p:txBody>
      </p:sp>
      <p:pic>
        <p:nvPicPr>
          <p:cNvPr id="13" name="內容版面配置區 5"/>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7502" y="2467852"/>
            <a:ext cx="2750017" cy="1667483"/>
          </a:xfrm>
          <a:prstGeom prst="rect">
            <a:avLst/>
          </a:prstGeom>
          <a:noFill/>
          <a:ln>
            <a:noFill/>
          </a:ln>
        </p:spPr>
      </p:pic>
      <p:sp>
        <p:nvSpPr>
          <p:cNvPr id="14" name="文字方塊 13"/>
          <p:cNvSpPr txBox="1"/>
          <p:nvPr/>
        </p:nvSpPr>
        <p:spPr>
          <a:xfrm>
            <a:off x="4932040" y="4135335"/>
            <a:ext cx="2952328"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7</a:t>
            </a:r>
            <a:r>
              <a:rPr lang="zh-TW" altLang="en-US" sz="1600" dirty="0" smtClean="0">
                <a:latin typeface="Times New Roman" pitchFamily="18" charset="0"/>
                <a:ea typeface="標楷體" pitchFamily="65" charset="-120"/>
              </a:rPr>
              <a:t> </a:t>
            </a:r>
            <a:r>
              <a:rPr lang="zh-TW" altLang="en-US" sz="1600" dirty="0" smtClean="0">
                <a:latin typeface="Times New Roman" pitchFamily="18" charset="0"/>
                <a:ea typeface="標楷體" pitchFamily="65" charset="-120"/>
                <a:cs typeface="Times New Roman" pitchFamily="18" charset="0"/>
              </a:rPr>
              <a:t>選出</a:t>
            </a:r>
            <a:r>
              <a:rPr lang="zh-TW" altLang="en-US" sz="1600" dirty="0">
                <a:latin typeface="Times New Roman" pitchFamily="18" charset="0"/>
                <a:ea typeface="標楷體" pitchFamily="65" charset="-120"/>
                <a:cs typeface="Times New Roman" pitchFamily="18" charset="0"/>
              </a:rPr>
              <a:t>的第一及第二個特徵</a:t>
            </a:r>
          </a:p>
        </p:txBody>
      </p:sp>
      <p:sp>
        <p:nvSpPr>
          <p:cNvPr id="17" name="文字方塊 16"/>
          <p:cNvSpPr txBox="1"/>
          <p:nvPr/>
        </p:nvSpPr>
        <p:spPr>
          <a:xfrm>
            <a:off x="513258" y="6100993"/>
            <a:ext cx="8243189"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8</a:t>
            </a:r>
            <a:r>
              <a:rPr lang="zh-TW" altLang="en-US" sz="1600" dirty="0" smtClean="0">
                <a:latin typeface="Times New Roman" pitchFamily="18" charset="0"/>
                <a:ea typeface="標楷體" pitchFamily="65" charset="-120"/>
              </a:rPr>
              <a:t> </a:t>
            </a:r>
            <a:r>
              <a:rPr lang="en-US" altLang="zh-TW" sz="1600" dirty="0">
                <a:latin typeface="Times New Roman" pitchFamily="18" charset="0"/>
                <a:ea typeface="標楷體" pitchFamily="65" charset="-120"/>
              </a:rPr>
              <a:t>Viola</a:t>
            </a:r>
            <a:r>
              <a:rPr lang="zh-TW" altLang="en-US" sz="1600" dirty="0" smtClean="0">
                <a:latin typeface="Times New Roman" pitchFamily="18" charset="0"/>
                <a:ea typeface="標楷體" pitchFamily="65" charset="-120"/>
              </a:rPr>
              <a:t>積分圖概念</a:t>
            </a:r>
            <a:r>
              <a:rPr lang="en-US" altLang="zh-TW" sz="1600" dirty="0" smtClean="0">
                <a:latin typeface="Times New Roman" pitchFamily="18" charset="0"/>
                <a:ea typeface="標楷體" pitchFamily="65" charset="-120"/>
              </a:rPr>
              <a:t>(</a:t>
            </a:r>
            <a:r>
              <a:rPr lang="zh-TW" altLang="en-US" sz="1600" dirty="0" smtClean="0">
                <a:latin typeface="Times New Roman" pitchFamily="18" charset="0"/>
                <a:ea typeface="標楷體" pitchFamily="65" charset="-120"/>
              </a:rPr>
              <a:t>紅點：原座標點；藍點：區塊座標點</a:t>
            </a:r>
            <a:r>
              <a:rPr lang="en-US" altLang="zh-TW" sz="1600" dirty="0" smtClean="0">
                <a:latin typeface="Times New Roman" pitchFamily="18" charset="0"/>
                <a:ea typeface="標楷體" pitchFamily="65" charset="-120"/>
              </a:rPr>
              <a:t>)</a:t>
            </a:r>
            <a:endParaRPr lang="zh-TW" altLang="en-US" sz="1600" dirty="0">
              <a:latin typeface="Times New Roman" pitchFamily="18" charset="0"/>
              <a:ea typeface="標楷體" pitchFamily="65" charset="-120"/>
              <a:cs typeface="Times New Roman" pitchFamily="18" charset="0"/>
            </a:endParaRPr>
          </a:p>
        </p:txBody>
      </p:sp>
      <p:pic>
        <p:nvPicPr>
          <p:cNvPr id="18" name="圖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58" y="4659562"/>
            <a:ext cx="8243189" cy="1467209"/>
          </a:xfrm>
          <a:prstGeom prst="rect">
            <a:avLst/>
          </a:prstGeom>
        </p:spPr>
      </p:pic>
      <p:sp>
        <p:nvSpPr>
          <p:cNvPr id="15"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Page.24</a:t>
            </a:r>
          </a:p>
        </p:txBody>
      </p:sp>
    </p:spTree>
    <p:extLst>
      <p:ext uri="{BB962C8B-B14F-4D97-AF65-F5344CB8AC3E}">
        <p14:creationId xmlns:p14="http://schemas.microsoft.com/office/powerpoint/2010/main" val="9771818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err="1">
                <a:latin typeface="Times New Roman" pitchFamily="18" charset="0"/>
                <a:cs typeface="Times New Roman" pitchFamily="18" charset="0"/>
              </a:rPr>
              <a:t>Haar</a:t>
            </a:r>
            <a:r>
              <a:rPr lang="zh-TW" altLang="en-US" dirty="0">
                <a:latin typeface="Times New Roman" pitchFamily="18" charset="0"/>
                <a:cs typeface="Times New Roman" pitchFamily="18" charset="0"/>
              </a:rPr>
              <a:t>人臉檢測 </a:t>
            </a:r>
            <a:r>
              <a:rPr lang="en-US" altLang="zh-TW" dirty="0" smtClean="0">
                <a:latin typeface="Times New Roman" pitchFamily="18" charset="0"/>
                <a:cs typeface="Times New Roman" pitchFamily="18" charset="0"/>
              </a:rPr>
              <a:t>(</a:t>
            </a:r>
            <a:r>
              <a:rPr lang="en-US" altLang="zh-TW" dirty="0">
                <a:latin typeface="Times New Roman" pitchFamily="18" charset="0"/>
                <a:cs typeface="Times New Roman" pitchFamily="18" charset="0"/>
              </a:rPr>
              <a:t>4</a:t>
            </a:r>
            <a:r>
              <a:rPr lang="en-US" altLang="zh-TW" dirty="0" smtClean="0">
                <a:latin typeface="Times New Roman" pitchFamily="18" charset="0"/>
                <a:cs typeface="Times New Roman" pitchFamily="18" charset="0"/>
              </a:rPr>
              <a:t>/4)</a:t>
            </a:r>
            <a:endParaRPr lang="zh-TW" altLang="en-US" dirty="0"/>
          </a:p>
        </p:txBody>
      </p:sp>
      <p:pic>
        <p:nvPicPr>
          <p:cNvPr id="6" name="內容版面配置區 5"/>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88103" y="2508423"/>
            <a:ext cx="6048672" cy="1178052"/>
          </a:xfrm>
          <a:prstGeom prst="rect">
            <a:avLst/>
          </a:prstGeom>
        </p:spPr>
      </p:pic>
      <p:sp>
        <p:nvSpPr>
          <p:cNvPr id="7" name="文字方塊 6"/>
          <p:cNvSpPr txBox="1"/>
          <p:nvPr/>
        </p:nvSpPr>
        <p:spPr>
          <a:xfrm>
            <a:off x="832019" y="1556792"/>
            <a:ext cx="7560840" cy="923330"/>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疊代分類器是多個分類器的組合。每一層都是利用一個弱分類器做為篩選條件，並使每一層都能讓幾乎全部人臉樣本通過，而排除了大部分非人臉樣本</a:t>
            </a:r>
            <a:r>
              <a:rPr lang="zh-TW" altLang="en-US" dirty="0" smtClean="0">
                <a:latin typeface="Times New Roman" pitchFamily="18" charset="0"/>
                <a:ea typeface="標楷體" pitchFamily="65" charset="-120"/>
              </a:rPr>
              <a:t>。</a:t>
            </a:r>
            <a:endParaRPr lang="zh-TW" altLang="en-US" dirty="0">
              <a:latin typeface="Times New Roman" pitchFamily="18" charset="0"/>
              <a:ea typeface="標楷體" pitchFamily="65" charset="-120"/>
            </a:endParaRPr>
          </a:p>
        </p:txBody>
      </p:sp>
      <p:sp>
        <p:nvSpPr>
          <p:cNvPr id="8" name="文字方塊 7"/>
          <p:cNvSpPr txBox="1"/>
          <p:nvPr/>
        </p:nvSpPr>
        <p:spPr>
          <a:xfrm>
            <a:off x="1588103" y="3626436"/>
            <a:ext cx="604867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a:latin typeface="Times New Roman" pitchFamily="18" charset="0"/>
                <a:ea typeface="標楷體" pitchFamily="65" charset="-120"/>
              </a:rPr>
              <a:t>9</a:t>
            </a:r>
            <a:r>
              <a:rPr lang="zh-TW" altLang="en-US" sz="1600" dirty="0" smtClean="0">
                <a:latin typeface="Times New Roman" pitchFamily="18" charset="0"/>
                <a:ea typeface="標楷體" pitchFamily="65" charset="-120"/>
                <a:cs typeface="Times New Roman" pitchFamily="18" charset="0"/>
              </a:rPr>
              <a:t> 層</a:t>
            </a:r>
            <a:r>
              <a:rPr lang="zh-TW" altLang="en-US" sz="1600" dirty="0">
                <a:latin typeface="Times New Roman" pitchFamily="18" charset="0"/>
                <a:ea typeface="標楷體" pitchFamily="65" charset="-120"/>
                <a:cs typeface="Times New Roman" pitchFamily="18" charset="0"/>
              </a:rPr>
              <a:t>疊分類器示意圖</a:t>
            </a:r>
          </a:p>
        </p:txBody>
      </p:sp>
      <p:pic>
        <p:nvPicPr>
          <p:cNvPr id="9" name="圖片 8"/>
          <p:cNvPicPr/>
          <p:nvPr/>
        </p:nvPicPr>
        <p:blipFill>
          <a:blip r:embed="rId4" cstate="print">
            <a:extLst>
              <a:ext uri="{28A0092B-C50C-407E-A947-70E740481C1C}">
                <a14:useLocalDpi xmlns:a14="http://schemas.microsoft.com/office/drawing/2010/main" val="0"/>
              </a:ext>
            </a:extLst>
          </a:blip>
          <a:stretch>
            <a:fillRect/>
          </a:stretch>
        </p:blipFill>
        <p:spPr>
          <a:xfrm>
            <a:off x="2054024" y="4149080"/>
            <a:ext cx="5116830" cy="1698389"/>
          </a:xfrm>
          <a:prstGeom prst="rect">
            <a:avLst/>
          </a:prstGeom>
        </p:spPr>
      </p:pic>
      <p:sp>
        <p:nvSpPr>
          <p:cNvPr id="10" name="文字方塊 9"/>
          <p:cNvSpPr txBox="1"/>
          <p:nvPr/>
        </p:nvSpPr>
        <p:spPr>
          <a:xfrm>
            <a:off x="2054024" y="5865010"/>
            <a:ext cx="5116830"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10</a:t>
            </a:r>
            <a:r>
              <a:rPr lang="zh-TW" altLang="en-US" sz="1600" dirty="0" smtClean="0">
                <a:latin typeface="Times New Roman" pitchFamily="18" charset="0"/>
                <a:ea typeface="標楷體" pitchFamily="65" charset="-120"/>
                <a:cs typeface="Times New Roman" pitchFamily="18" charset="0"/>
              </a:rPr>
              <a:t> </a:t>
            </a:r>
            <a:r>
              <a:rPr lang="en-US" altLang="zh-TW" sz="1600" dirty="0">
                <a:latin typeface="Times New Roman" pitchFamily="18" charset="0"/>
                <a:ea typeface="標楷體" pitchFamily="65" charset="-120"/>
                <a:cs typeface="Times New Roman" pitchFamily="18" charset="0"/>
              </a:rPr>
              <a:t>(a)</a:t>
            </a:r>
            <a:r>
              <a:rPr lang="zh-TW" altLang="en-US" sz="1600" dirty="0">
                <a:latin typeface="Times New Roman" pitchFamily="18" charset="0"/>
                <a:ea typeface="標楷體" pitchFamily="65" charset="-120"/>
                <a:cs typeface="Times New Roman" pitchFamily="18" charset="0"/>
              </a:rPr>
              <a:t>原始影像；</a:t>
            </a:r>
            <a:r>
              <a:rPr lang="en-US" altLang="zh-TW" sz="1600" dirty="0">
                <a:latin typeface="Times New Roman" pitchFamily="18" charset="0"/>
                <a:ea typeface="標楷體" pitchFamily="65" charset="-120"/>
                <a:cs typeface="Times New Roman" pitchFamily="18" charset="0"/>
              </a:rPr>
              <a:t>(b)</a:t>
            </a:r>
            <a:r>
              <a:rPr lang="en-US" altLang="zh-TW" sz="1600" dirty="0" err="1">
                <a:latin typeface="Times New Roman" pitchFamily="18" charset="0"/>
                <a:ea typeface="標楷體" pitchFamily="65" charset="-120"/>
                <a:cs typeface="Times New Roman" pitchFamily="18" charset="0"/>
              </a:rPr>
              <a:t>Haar</a:t>
            </a:r>
            <a:r>
              <a:rPr lang="zh-TW" altLang="en-US" sz="1600" dirty="0">
                <a:latin typeface="Times New Roman" pitchFamily="18" charset="0"/>
                <a:ea typeface="標楷體" pitchFamily="65" charset="-120"/>
                <a:cs typeface="Times New Roman" pitchFamily="18" charset="0"/>
              </a:rPr>
              <a:t>人眼辨識後的</a:t>
            </a:r>
            <a:r>
              <a:rPr lang="zh-TW" altLang="en-US" sz="1600" dirty="0" smtClean="0">
                <a:latin typeface="Times New Roman" pitchFamily="18" charset="0"/>
                <a:ea typeface="標楷體" pitchFamily="65" charset="-120"/>
                <a:cs typeface="Times New Roman" pitchFamily="18" charset="0"/>
              </a:rPr>
              <a:t>影像</a:t>
            </a:r>
            <a:endParaRPr lang="en-US" altLang="zh-TW" sz="1600" dirty="0" smtClean="0">
              <a:latin typeface="Times New Roman" pitchFamily="18" charset="0"/>
              <a:ea typeface="標楷體" pitchFamily="65" charset="-120"/>
              <a:cs typeface="Times New Roman" pitchFamily="18" charset="0"/>
            </a:endParaRPr>
          </a:p>
          <a:p>
            <a:pPr algn="ctr"/>
            <a:r>
              <a:rPr lang="en-US" altLang="zh-TW" sz="1600" dirty="0" smtClean="0">
                <a:latin typeface="Times New Roman" pitchFamily="18" charset="0"/>
                <a:ea typeface="標楷體" pitchFamily="65" charset="-120"/>
                <a:cs typeface="Times New Roman" pitchFamily="18" charset="0"/>
              </a:rPr>
              <a:t>(</a:t>
            </a:r>
            <a:r>
              <a:rPr lang="zh-TW" altLang="en-US" sz="1600" dirty="0">
                <a:latin typeface="Times New Roman" pitchFamily="18" charset="0"/>
                <a:ea typeface="標楷體" pitchFamily="65" charset="-120"/>
                <a:cs typeface="Times New Roman" pitchFamily="18" charset="0"/>
              </a:rPr>
              <a:t>紅框為辨識人眼的結果</a:t>
            </a:r>
            <a:r>
              <a:rPr lang="en-US" altLang="zh-TW" sz="1600" dirty="0">
                <a:latin typeface="Times New Roman" pitchFamily="18" charset="0"/>
                <a:ea typeface="標楷體" pitchFamily="65" charset="-120"/>
                <a:cs typeface="Times New Roman" pitchFamily="18" charset="0"/>
              </a:rPr>
              <a:t>)</a:t>
            </a: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Page.25</a:t>
            </a:r>
          </a:p>
        </p:txBody>
      </p:sp>
    </p:spTree>
    <p:extLst>
      <p:ext uri="{BB962C8B-B14F-4D97-AF65-F5344CB8AC3E}">
        <p14:creationId xmlns:p14="http://schemas.microsoft.com/office/powerpoint/2010/main" val="13877426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影像亮度及對比度調整</a:t>
            </a:r>
          </a:p>
        </p:txBody>
      </p:sp>
      <p:sp>
        <p:nvSpPr>
          <p:cNvPr id="7" name="文字方塊 6"/>
          <p:cNvSpPr txBox="1"/>
          <p:nvPr/>
        </p:nvSpPr>
        <p:spPr>
          <a:xfrm>
            <a:off x="842948" y="1556792"/>
            <a:ext cx="7560840" cy="923330"/>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藉由調整亮度及對比度來減少光害所造成的影響，加強影像中的特徵。彩色數位</a:t>
            </a:r>
            <a:r>
              <a:rPr lang="zh-TW" altLang="en-US" dirty="0">
                <a:latin typeface="Times New Roman" pitchFamily="18" charset="0"/>
                <a:ea typeface="標楷體" pitchFamily="65" charset="-120"/>
              </a:rPr>
              <a:t>影像是由</a:t>
            </a:r>
            <a:r>
              <a:rPr lang="en-US" altLang="zh-TW" dirty="0">
                <a:latin typeface="Times New Roman" pitchFamily="18" charset="0"/>
                <a:ea typeface="標楷體" pitchFamily="65" charset="-120"/>
              </a:rPr>
              <a:t>RGB</a:t>
            </a:r>
            <a:r>
              <a:rPr lang="zh-TW" altLang="en-US" dirty="0">
                <a:latin typeface="Times New Roman" pitchFamily="18" charset="0"/>
                <a:ea typeface="標楷體" pitchFamily="65" charset="-120"/>
              </a:rPr>
              <a:t>色彩模型所構成，利用此特點，將原來的</a:t>
            </a:r>
            <a:r>
              <a:rPr lang="en-US" altLang="zh-TW" dirty="0">
                <a:latin typeface="Times New Roman" pitchFamily="18" charset="0"/>
                <a:ea typeface="標楷體" pitchFamily="65" charset="-120"/>
              </a:rPr>
              <a:t>RGB</a:t>
            </a:r>
            <a:r>
              <a:rPr lang="zh-TW" altLang="en-US" dirty="0">
                <a:latin typeface="Times New Roman" pitchFamily="18" charset="0"/>
                <a:ea typeface="標楷體" pitchFamily="65" charset="-120"/>
              </a:rPr>
              <a:t>三通道，分別取出</a:t>
            </a:r>
            <a:r>
              <a:rPr lang="en-US" altLang="zh-TW" dirty="0">
                <a:latin typeface="Times New Roman" pitchFamily="18" charset="0"/>
                <a:ea typeface="標楷體" pitchFamily="65" charset="-120"/>
              </a:rPr>
              <a:t>R</a:t>
            </a:r>
            <a:r>
              <a:rPr lang="zh-TW" altLang="en-US" dirty="0">
                <a:latin typeface="Times New Roman" pitchFamily="18" charset="0"/>
                <a:ea typeface="標楷體" pitchFamily="65" charset="-120"/>
              </a:rPr>
              <a:t>、</a:t>
            </a:r>
            <a:r>
              <a:rPr lang="en-US" altLang="zh-TW" dirty="0">
                <a:latin typeface="Times New Roman" pitchFamily="18" charset="0"/>
                <a:ea typeface="標楷體" pitchFamily="65" charset="-120"/>
              </a:rPr>
              <a:t>G</a:t>
            </a:r>
            <a:r>
              <a:rPr lang="zh-TW" altLang="en-US" dirty="0">
                <a:latin typeface="Times New Roman" pitchFamily="18" charset="0"/>
                <a:ea typeface="標楷體" pitchFamily="65" charset="-120"/>
              </a:rPr>
              <a:t>、</a:t>
            </a:r>
            <a:r>
              <a:rPr lang="en-US" altLang="zh-TW" dirty="0">
                <a:latin typeface="Times New Roman" pitchFamily="18" charset="0"/>
                <a:ea typeface="標楷體" pitchFamily="65" charset="-120"/>
              </a:rPr>
              <a:t>B</a:t>
            </a:r>
            <a:r>
              <a:rPr lang="zh-TW" altLang="en-US" dirty="0" smtClean="0">
                <a:latin typeface="Times New Roman" pitchFamily="18" charset="0"/>
                <a:ea typeface="標楷體" pitchFamily="65" charset="-120"/>
              </a:rPr>
              <a:t>之</a:t>
            </a:r>
            <a:r>
              <a:rPr lang="zh-TW" altLang="en-US" dirty="0">
                <a:latin typeface="Times New Roman" pitchFamily="18" charset="0"/>
                <a:ea typeface="標楷體" pitchFamily="65" charset="-120"/>
              </a:rPr>
              <a:t>個</a:t>
            </a:r>
            <a:r>
              <a:rPr lang="zh-TW" altLang="en-US" dirty="0" smtClean="0">
                <a:latin typeface="Times New Roman" pitchFamily="18" charset="0"/>
                <a:ea typeface="標楷體" pitchFamily="65" charset="-120"/>
              </a:rPr>
              <a:t>別</a:t>
            </a:r>
            <a:r>
              <a:rPr lang="zh-TW" altLang="en-US" dirty="0">
                <a:latin typeface="Times New Roman" pitchFamily="18" charset="0"/>
                <a:ea typeface="標楷體" pitchFamily="65" charset="-120"/>
              </a:rPr>
              <a:t>通道，並定義彩色增強的亮度及對比度</a:t>
            </a:r>
            <a:r>
              <a:rPr lang="zh-TW" altLang="en-US" dirty="0" smtClean="0">
                <a:latin typeface="Times New Roman" pitchFamily="18" charset="0"/>
                <a:ea typeface="標楷體" pitchFamily="65" charset="-120"/>
              </a:rPr>
              <a:t>。</a:t>
            </a:r>
            <a:endParaRPr lang="zh-TW" altLang="en-US" dirty="0">
              <a:latin typeface="Times New Roman" pitchFamily="18" charset="0"/>
              <a:ea typeface="標楷體" pitchFamily="65" charset="-120"/>
            </a:endParaRPr>
          </a:p>
        </p:txBody>
      </p:sp>
      <p:sp>
        <p:nvSpPr>
          <p:cNvPr id="8" name="文字方塊 7"/>
          <p:cNvSpPr txBox="1"/>
          <p:nvPr/>
        </p:nvSpPr>
        <p:spPr>
          <a:xfrm>
            <a:off x="1475656" y="4221088"/>
            <a:ext cx="6336704"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11</a:t>
            </a:r>
            <a:r>
              <a:rPr lang="zh-TW" altLang="en-US" sz="1600" dirty="0" smtClean="0">
                <a:latin typeface="Times New Roman" pitchFamily="18" charset="0"/>
                <a:ea typeface="標楷體" pitchFamily="65" charset="-120"/>
                <a:cs typeface="Times New Roman" pitchFamily="18" charset="0"/>
              </a:rPr>
              <a:t> 亮度</a:t>
            </a:r>
            <a:r>
              <a:rPr lang="zh-TW" altLang="en-US" sz="1600" dirty="0">
                <a:latin typeface="Times New Roman" pitchFamily="18" charset="0"/>
                <a:ea typeface="標楷體" pitchFamily="65" charset="-120"/>
                <a:cs typeface="Times New Roman" pitchFamily="18" charset="0"/>
              </a:rPr>
              <a:t>及對比度調整流程</a:t>
            </a:r>
          </a:p>
        </p:txBody>
      </p:sp>
      <p:pic>
        <p:nvPicPr>
          <p:cNvPr id="9" name="圖片 8"/>
          <p:cNvPicPr/>
          <p:nvPr/>
        </p:nvPicPr>
        <p:blipFill>
          <a:blip r:embed="rId2" cstate="print">
            <a:extLst>
              <a:ext uri="{28A0092B-C50C-407E-A947-70E740481C1C}">
                <a14:useLocalDpi xmlns:a14="http://schemas.microsoft.com/office/drawing/2010/main" val="0"/>
              </a:ext>
            </a:extLst>
          </a:blip>
          <a:stretch>
            <a:fillRect/>
          </a:stretch>
        </p:blipFill>
        <p:spPr>
          <a:xfrm>
            <a:off x="2543563" y="4653136"/>
            <a:ext cx="4026535" cy="1439545"/>
          </a:xfrm>
          <a:prstGeom prst="rect">
            <a:avLst/>
          </a:prstGeom>
        </p:spPr>
      </p:pic>
      <p:sp>
        <p:nvSpPr>
          <p:cNvPr id="10" name="文字方塊 9"/>
          <p:cNvSpPr txBox="1"/>
          <p:nvPr/>
        </p:nvSpPr>
        <p:spPr>
          <a:xfrm>
            <a:off x="2543563" y="6075365"/>
            <a:ext cx="4026535" cy="830997"/>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12</a:t>
            </a:r>
            <a:r>
              <a:rPr lang="zh-TW" altLang="en-US" sz="1600" dirty="0" smtClean="0">
                <a:latin typeface="Times New Roman" pitchFamily="18" charset="0"/>
                <a:ea typeface="標楷體" pitchFamily="65" charset="-120"/>
              </a:rPr>
              <a:t> </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原始灰階影像；</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亮度及對比度調整後的影像</a:t>
            </a:r>
          </a:p>
          <a:p>
            <a:pPr algn="ctr"/>
            <a:endParaRPr lang="en-US" altLang="zh-TW" sz="1600" dirty="0">
              <a:latin typeface="Times New Roman" pitchFamily="18" charset="0"/>
              <a:ea typeface="標楷體" pitchFamily="65" charset="-120"/>
              <a:cs typeface="Times New Roman" pitchFamily="18" charset="0"/>
            </a:endParaRP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Page.26</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2543175"/>
            <a:ext cx="63246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03798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圓形霍夫</a:t>
            </a:r>
            <a:r>
              <a:rPr lang="zh-TW" altLang="en-US" dirty="0" smtClean="0"/>
              <a:t>轉換</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(1/2</a:t>
            </a:r>
            <a:r>
              <a:rPr lang="en-US" altLang="zh-TW" dirty="0">
                <a:latin typeface="Times New Roman" pitchFamily="18" charset="0"/>
                <a:cs typeface="Times New Roman" pitchFamily="18" charset="0"/>
              </a:rPr>
              <a:t>)</a:t>
            </a:r>
            <a:endParaRPr lang="zh-TW" altLang="en-US" dirty="0"/>
          </a:p>
        </p:txBody>
      </p:sp>
      <p:pic>
        <p:nvPicPr>
          <p:cNvPr id="6" name="內容版面配置區 5"/>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46729" y="3932891"/>
            <a:ext cx="2327865" cy="2158356"/>
          </a:xfrm>
          <a:prstGeom prst="rect">
            <a:avLst/>
          </a:prstGeom>
          <a:noFill/>
          <a:ln>
            <a:noFill/>
          </a:ln>
        </p:spPr>
      </p:pic>
      <p:pic>
        <p:nvPicPr>
          <p:cNvPr id="7" name="圖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5041" y="3931007"/>
            <a:ext cx="2448272" cy="2158356"/>
          </a:xfrm>
          <a:prstGeom prst="rect">
            <a:avLst/>
          </a:prstGeom>
          <a:noFill/>
          <a:ln>
            <a:noFill/>
          </a:ln>
        </p:spPr>
      </p:pic>
      <mc:AlternateContent xmlns:mc="http://schemas.openxmlformats.org/markup-compatibility/2006" xmlns:a14="http://schemas.microsoft.com/office/drawing/2010/main">
        <mc:Choice Requires="a14">
          <p:sp>
            <p:nvSpPr>
              <p:cNvPr id="9" name="文字方塊 8"/>
              <p:cNvSpPr txBox="1"/>
              <p:nvPr/>
            </p:nvSpPr>
            <p:spPr>
              <a:xfrm>
                <a:off x="842948" y="1556792"/>
                <a:ext cx="7560840" cy="1760547"/>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利用瞳孔及眼窩的形狀特徵來分辨閉合之狀態。在</a:t>
                </a:r>
                <a:r>
                  <a:rPr lang="zh-TW" altLang="en-US" dirty="0">
                    <a:latin typeface="Times New Roman" pitchFamily="18" charset="0"/>
                    <a:ea typeface="標楷體" pitchFamily="65" charset="-120"/>
                  </a:rPr>
                  <a:t>三維的參數空間上表示，所有在影像中的圓，轉換到參數空間上會成為一個點，而根據半徑的不同，在參數空間上會因此成為一個圓錐體的形狀</a:t>
                </a:r>
                <a:r>
                  <a:rPr lang="zh-TW" altLang="en-US" dirty="0" smtClean="0">
                    <a:latin typeface="Times New Roman" pitchFamily="18" charset="0"/>
                    <a:ea typeface="標楷體" pitchFamily="65" charset="-120"/>
                  </a:rPr>
                  <a:t>。將</a:t>
                </a:r>
                <a:r>
                  <a:rPr lang="zh-TW" altLang="en-US" dirty="0">
                    <a:latin typeface="Times New Roman" pitchFamily="18" charset="0"/>
                    <a:ea typeface="標楷體" pitchFamily="65" charset="-120"/>
                  </a:rPr>
                  <a:t>影像中的特徵點代入公式，其中</a:t>
                </a:r>
                <a:r>
                  <a:rPr lang="en-US" altLang="zh-TW" dirty="0">
                    <a:latin typeface="Times New Roman" pitchFamily="18" charset="0"/>
                    <a:ea typeface="標楷體" pitchFamily="65" charset="-120"/>
                  </a:rPr>
                  <a:t>(</a:t>
                </a:r>
                <a:r>
                  <a:rPr lang="en-US" altLang="zh-TW" i="1" dirty="0">
                    <a:latin typeface="Times New Roman" pitchFamily="18" charset="0"/>
                    <a:ea typeface="標楷體" pitchFamily="65" charset="-120"/>
                  </a:rPr>
                  <a:t>x, y</a:t>
                </a:r>
                <a:r>
                  <a:rPr lang="en-US" altLang="zh-TW" dirty="0">
                    <a:latin typeface="Times New Roman" pitchFamily="18" charset="0"/>
                    <a:ea typeface="標楷體" pitchFamily="65" charset="-120"/>
                  </a:rPr>
                  <a:t>)</a:t>
                </a:r>
                <a:r>
                  <a:rPr lang="zh-TW" altLang="en-US" dirty="0">
                    <a:latin typeface="Times New Roman" pitchFamily="18" charset="0"/>
                    <a:ea typeface="標楷體" pitchFamily="65" charset="-120"/>
                  </a:rPr>
                  <a:t>為影像座標點，</a:t>
                </a:r>
                <a:r>
                  <a:rPr lang="en-US" altLang="zh-TW" dirty="0">
                    <a:latin typeface="Times New Roman" pitchFamily="18" charset="0"/>
                    <a:ea typeface="標楷體" pitchFamily="65" charset="-120"/>
                  </a:rPr>
                  <a:t>(</a:t>
                </a:r>
                <a:r>
                  <a:rPr lang="en-US" altLang="zh-TW" i="1" dirty="0" err="1">
                    <a:latin typeface="Times New Roman" pitchFamily="18" charset="0"/>
                    <a:ea typeface="標楷體" pitchFamily="65" charset="-120"/>
                  </a:rPr>
                  <a:t>a,b</a:t>
                </a:r>
                <a:r>
                  <a:rPr lang="en-US" altLang="zh-TW" dirty="0">
                    <a:latin typeface="Times New Roman" pitchFamily="18" charset="0"/>
                    <a:ea typeface="標楷體" pitchFamily="65" charset="-120"/>
                  </a:rPr>
                  <a:t>)</a:t>
                </a:r>
                <a:r>
                  <a:rPr lang="zh-TW" altLang="en-US" dirty="0">
                    <a:latin typeface="Times New Roman" pitchFamily="18" charset="0"/>
                    <a:ea typeface="標楷體" pitchFamily="65" charset="-120"/>
                  </a:rPr>
                  <a:t>為圓心座標，</a:t>
                </a:r>
                <a:r>
                  <a:rPr lang="en-US" altLang="zh-TW" i="1" dirty="0">
                    <a:latin typeface="Times New Roman" pitchFamily="18" charset="0"/>
                    <a:ea typeface="標楷體" pitchFamily="65" charset="-120"/>
                  </a:rPr>
                  <a:t>r</a:t>
                </a:r>
                <a:r>
                  <a:rPr lang="zh-TW" altLang="en-US" dirty="0">
                    <a:latin typeface="Times New Roman" pitchFamily="18" charset="0"/>
                    <a:ea typeface="標楷體" pitchFamily="65" charset="-120"/>
                  </a:rPr>
                  <a:t>為圓的半徑</a:t>
                </a:r>
                <a:r>
                  <a:rPr lang="zh-TW" altLang="en-US" dirty="0" smtClean="0">
                    <a:latin typeface="Times New Roman" pitchFamily="18" charset="0"/>
                    <a:ea typeface="標楷體" pitchFamily="65" charset="-120"/>
                  </a:rPr>
                  <a:t>。</a:t>
                </a:r>
                <a:endParaRPr lang="en-US" altLang="zh-TW" dirty="0" smtClean="0">
                  <a:latin typeface="Times New Roman" pitchFamily="18" charset="0"/>
                  <a:ea typeface="標楷體" pitchFamily="65" charset="-120"/>
                </a:endParaRPr>
              </a:p>
              <a:p>
                <a:pPr indent="442913"/>
                <a:endParaRPr lang="en-US" altLang="zh-TW" dirty="0">
                  <a:latin typeface="Times New Roman" pitchFamily="18" charset="0"/>
                  <a:ea typeface="標楷體" pitchFamily="65" charset="-120"/>
                </a:endParaRPr>
              </a:p>
              <a:p>
                <a:pPr algn="ctr"/>
                <a14:m>
                  <m:oMathPara xmlns:m="http://schemas.openxmlformats.org/officeDocument/2006/math">
                    <m:oMathParaPr>
                      <m:jc m:val="centerGroup"/>
                    </m:oMathParaPr>
                    <m:oMath xmlns:m="http://schemas.openxmlformats.org/officeDocument/2006/math">
                      <m:sSup>
                        <m:sSupPr>
                          <m:ctrlPr>
                            <a:rPr lang="zh-TW" altLang="zh-TW" b="1" i="1">
                              <a:latin typeface="Cambria Math"/>
                            </a:rPr>
                          </m:ctrlPr>
                        </m:sSupPr>
                        <m:e>
                          <m:r>
                            <a:rPr lang="en-US" altLang="zh-TW" b="1" i="1">
                              <a:latin typeface="Cambria Math"/>
                            </a:rPr>
                            <m:t>(</m:t>
                          </m:r>
                          <m:r>
                            <a:rPr lang="en-US" altLang="zh-TW" b="1" i="1">
                              <a:latin typeface="Cambria Math"/>
                            </a:rPr>
                            <m:t>𝒙</m:t>
                          </m:r>
                          <m:r>
                            <a:rPr lang="en-US" altLang="zh-TW" b="1" i="1">
                              <a:latin typeface="Cambria Math"/>
                            </a:rPr>
                            <m:t>−</m:t>
                          </m:r>
                          <m:r>
                            <a:rPr lang="en-US" altLang="zh-TW" b="1" i="1">
                              <a:latin typeface="Cambria Math"/>
                            </a:rPr>
                            <m:t>𝒂</m:t>
                          </m:r>
                          <m:r>
                            <a:rPr lang="en-US" altLang="zh-TW" b="1" i="1">
                              <a:latin typeface="Cambria Math"/>
                            </a:rPr>
                            <m:t>)</m:t>
                          </m:r>
                        </m:e>
                        <m:sup>
                          <m:r>
                            <a:rPr lang="en-US" altLang="zh-TW" b="1" i="1">
                              <a:latin typeface="Cambria Math"/>
                            </a:rPr>
                            <m:t>𝟐</m:t>
                          </m:r>
                        </m:sup>
                      </m:sSup>
                      <m:r>
                        <a:rPr lang="en-US" altLang="zh-TW" b="1" i="1">
                          <a:latin typeface="Cambria Math"/>
                        </a:rPr>
                        <m:t>+</m:t>
                      </m:r>
                      <m:sSup>
                        <m:sSupPr>
                          <m:ctrlPr>
                            <a:rPr lang="zh-TW" altLang="zh-TW" b="1" i="1">
                              <a:latin typeface="Cambria Math"/>
                            </a:rPr>
                          </m:ctrlPr>
                        </m:sSupPr>
                        <m:e>
                          <m:r>
                            <a:rPr lang="en-US" altLang="zh-TW" b="1" i="1">
                              <a:latin typeface="Cambria Math"/>
                            </a:rPr>
                            <m:t>(</m:t>
                          </m:r>
                          <m:r>
                            <a:rPr lang="en-US" altLang="zh-TW" b="1" i="1">
                              <a:latin typeface="Cambria Math"/>
                            </a:rPr>
                            <m:t>𝒚</m:t>
                          </m:r>
                          <m:r>
                            <a:rPr lang="en-US" altLang="zh-TW" b="1" i="1">
                              <a:latin typeface="Cambria Math"/>
                            </a:rPr>
                            <m:t>−</m:t>
                          </m:r>
                          <m:r>
                            <a:rPr lang="en-US" altLang="zh-TW" b="1" i="1">
                              <a:latin typeface="Cambria Math"/>
                            </a:rPr>
                            <m:t>𝒃</m:t>
                          </m:r>
                          <m:r>
                            <a:rPr lang="en-US" altLang="zh-TW" b="1" i="1">
                              <a:latin typeface="Cambria Math"/>
                            </a:rPr>
                            <m:t>)</m:t>
                          </m:r>
                        </m:e>
                        <m:sup>
                          <m:r>
                            <a:rPr lang="en-US" altLang="zh-TW" b="1" i="1">
                              <a:latin typeface="Cambria Math"/>
                            </a:rPr>
                            <m:t>𝟐</m:t>
                          </m:r>
                        </m:sup>
                      </m:sSup>
                      <m:r>
                        <a:rPr lang="en-US" altLang="zh-TW" b="1" i="1">
                          <a:latin typeface="Cambria Math"/>
                        </a:rPr>
                        <m:t>=</m:t>
                      </m:r>
                      <m:sSup>
                        <m:sSupPr>
                          <m:ctrlPr>
                            <a:rPr lang="zh-TW" altLang="zh-TW" b="1" i="1">
                              <a:latin typeface="Cambria Math"/>
                            </a:rPr>
                          </m:ctrlPr>
                        </m:sSupPr>
                        <m:e>
                          <m:r>
                            <a:rPr lang="en-US" altLang="zh-TW" b="1" i="1">
                              <a:latin typeface="Cambria Math"/>
                            </a:rPr>
                            <m:t>𝒓</m:t>
                          </m:r>
                        </m:e>
                        <m:sup>
                          <m:r>
                            <a:rPr lang="en-US" altLang="zh-TW" b="1" i="1">
                              <a:latin typeface="Cambria Math"/>
                            </a:rPr>
                            <m:t>𝟐</m:t>
                          </m:r>
                        </m:sup>
                      </m:sSup>
                    </m:oMath>
                  </m:oMathPara>
                </a14:m>
                <a:endParaRPr lang="zh-TW" altLang="en-US" b="1" dirty="0">
                  <a:latin typeface="Times New Roman" pitchFamily="18" charset="0"/>
                  <a:ea typeface="標楷體" pitchFamily="65" charset="-120"/>
                </a:endParaRPr>
              </a:p>
            </p:txBody>
          </p:sp>
        </mc:Choice>
        <mc:Fallback xmlns="">
          <p:sp>
            <p:nvSpPr>
              <p:cNvPr id="9" name="文字方塊 8"/>
              <p:cNvSpPr txBox="1">
                <a:spLocks noRot="1" noChangeAspect="1" noMove="1" noResize="1" noEditPoints="1" noAdjustHandles="1" noChangeArrowheads="1" noChangeShapeType="1" noTextEdit="1"/>
              </p:cNvSpPr>
              <p:nvPr/>
            </p:nvSpPr>
            <p:spPr>
              <a:xfrm>
                <a:off x="842948" y="1556792"/>
                <a:ext cx="7560840" cy="1760547"/>
              </a:xfrm>
              <a:prstGeom prst="rect">
                <a:avLst/>
              </a:prstGeom>
              <a:blipFill rotWithShape="1">
                <a:blip r:embed="rId4"/>
                <a:stretch>
                  <a:fillRect l="-645" t="-1384" r="-645" b="-2076"/>
                </a:stretch>
              </a:blipFill>
            </p:spPr>
            <p:txBody>
              <a:bodyPr/>
              <a:lstStyle/>
              <a:p>
                <a:r>
                  <a:rPr lang="zh-TW" altLang="en-US">
                    <a:noFill/>
                  </a:rPr>
                  <a:t> </a:t>
                </a:r>
              </a:p>
            </p:txBody>
          </p:sp>
        </mc:Fallback>
      </mc:AlternateContent>
      <p:sp>
        <p:nvSpPr>
          <p:cNvPr id="10" name="文字方塊 9"/>
          <p:cNvSpPr txBox="1"/>
          <p:nvPr/>
        </p:nvSpPr>
        <p:spPr>
          <a:xfrm>
            <a:off x="2190745" y="6089363"/>
            <a:ext cx="496855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13</a:t>
            </a:r>
            <a:r>
              <a:rPr lang="zh-TW" altLang="en-US" sz="1600" dirty="0" smtClean="0">
                <a:latin typeface="Times New Roman" pitchFamily="18" charset="0"/>
                <a:ea typeface="標楷體" pitchFamily="65" charset="-120"/>
              </a:rPr>
              <a:t> 圓形</a:t>
            </a:r>
            <a:r>
              <a:rPr lang="zh-TW" altLang="en-US" sz="1600" dirty="0">
                <a:latin typeface="Times New Roman" pitchFamily="18" charset="0"/>
                <a:ea typeface="標楷體" pitchFamily="65" charset="-120"/>
              </a:rPr>
              <a:t>霍夫轉換</a:t>
            </a:r>
            <a:r>
              <a:rPr lang="zh-TW" altLang="en-US" sz="1600" dirty="0" smtClean="0">
                <a:latin typeface="Times New Roman" pitchFamily="18" charset="0"/>
                <a:ea typeface="標楷體" pitchFamily="65" charset="-120"/>
              </a:rPr>
              <a:t>示意圖</a:t>
            </a:r>
            <a:endParaRPr lang="zh-TW" altLang="en-US" sz="1600" dirty="0">
              <a:latin typeface="Times New Roman" pitchFamily="18" charset="0"/>
              <a:ea typeface="標楷體" pitchFamily="65" charset="-120"/>
            </a:endParaRPr>
          </a:p>
        </p:txBody>
      </p:sp>
      <p:sp>
        <p:nvSpPr>
          <p:cNvPr id="8"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Page.27</a:t>
            </a:r>
          </a:p>
        </p:txBody>
      </p:sp>
    </p:spTree>
    <p:extLst>
      <p:ext uri="{BB962C8B-B14F-4D97-AF65-F5344CB8AC3E}">
        <p14:creationId xmlns:p14="http://schemas.microsoft.com/office/powerpoint/2010/main" val="1030584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圓形霍夫轉換</a:t>
            </a:r>
            <a:r>
              <a:rPr lang="zh-TW" altLang="en-US"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(2/2</a:t>
            </a:r>
            <a:r>
              <a:rPr lang="en-US" altLang="zh-TW" dirty="0">
                <a:latin typeface="Times New Roman" pitchFamily="18" charset="0"/>
                <a:cs typeface="Times New Roman" pitchFamily="18" charset="0"/>
              </a:rPr>
              <a:t>)</a:t>
            </a:r>
            <a:endParaRPr lang="zh-TW" altLang="en-US" dirty="0"/>
          </a:p>
        </p:txBody>
      </p:sp>
      <p:pic>
        <p:nvPicPr>
          <p:cNvPr id="6" name="內容版面配置區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1640" y="2708920"/>
            <a:ext cx="6496957" cy="2276793"/>
          </a:xfrm>
          <a:prstGeom prst="rect">
            <a:avLst/>
          </a:prstGeom>
        </p:spPr>
      </p:pic>
      <p:sp>
        <p:nvSpPr>
          <p:cNvPr id="7" name="文字方塊 6"/>
          <p:cNvSpPr txBox="1"/>
          <p:nvPr/>
        </p:nvSpPr>
        <p:spPr>
          <a:xfrm>
            <a:off x="842948" y="1556792"/>
            <a:ext cx="7560840" cy="923330"/>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對參數空間中的圓錐體進行投票，並設門檻値對投票數做判斷。當投票數大於或等於設定門檻時，便記錄該組</a:t>
            </a:r>
            <a:r>
              <a:rPr lang="en-US" altLang="zh-TW" dirty="0">
                <a:latin typeface="Times New Roman" pitchFamily="18" charset="0"/>
                <a:ea typeface="標楷體" pitchFamily="65" charset="-120"/>
              </a:rPr>
              <a:t>(</a:t>
            </a:r>
            <a:r>
              <a:rPr lang="en-US" altLang="zh-TW" i="1" dirty="0" err="1">
                <a:latin typeface="Times New Roman" pitchFamily="18" charset="0"/>
                <a:ea typeface="標楷體" pitchFamily="65" charset="-120"/>
              </a:rPr>
              <a:t>a,b</a:t>
            </a:r>
            <a:r>
              <a:rPr lang="en-US" altLang="zh-TW" dirty="0">
                <a:latin typeface="Times New Roman" pitchFamily="18" charset="0"/>
                <a:ea typeface="標楷體" pitchFamily="65" charset="-120"/>
              </a:rPr>
              <a:t>)</a:t>
            </a:r>
            <a:r>
              <a:rPr lang="zh-TW" altLang="en-US" dirty="0">
                <a:latin typeface="Times New Roman" pitchFamily="18" charset="0"/>
                <a:ea typeface="標楷體" pitchFamily="65" charset="-120"/>
              </a:rPr>
              <a:t>座標及半徑</a:t>
            </a:r>
            <a:r>
              <a:rPr lang="en-US" altLang="zh-TW" i="1" dirty="0">
                <a:latin typeface="Times New Roman" pitchFamily="18" charset="0"/>
                <a:ea typeface="標楷體" pitchFamily="65" charset="-120"/>
              </a:rPr>
              <a:t>r</a:t>
            </a:r>
            <a:r>
              <a:rPr lang="zh-TW" altLang="en-US" dirty="0">
                <a:latin typeface="Times New Roman" pitchFamily="18" charset="0"/>
                <a:ea typeface="標楷體" pitchFamily="65" charset="-120"/>
              </a:rPr>
              <a:t>，則該組座標即為影像中最有可能的圓，因此可在原影像中繪出圓形。</a:t>
            </a:r>
          </a:p>
        </p:txBody>
      </p:sp>
      <p:sp>
        <p:nvSpPr>
          <p:cNvPr id="8" name="文字方塊 7"/>
          <p:cNvSpPr txBox="1"/>
          <p:nvPr/>
        </p:nvSpPr>
        <p:spPr>
          <a:xfrm>
            <a:off x="1331640" y="4983012"/>
            <a:ext cx="6480720"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14</a:t>
            </a:r>
            <a:r>
              <a:rPr lang="zh-TW" altLang="en-US" sz="1600" dirty="0" smtClean="0">
                <a:latin typeface="Times New Roman" pitchFamily="18" charset="0"/>
                <a:ea typeface="標楷體" pitchFamily="65" charset="-120"/>
              </a:rPr>
              <a:t> </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原始影像；</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圓形霍夫轉換後所繪出之圓形</a:t>
            </a:r>
            <a:r>
              <a:rPr lang="zh-TW" altLang="en-US" sz="1600" dirty="0" smtClean="0">
                <a:latin typeface="Times New Roman" pitchFamily="18" charset="0"/>
                <a:ea typeface="標楷體" pitchFamily="65" charset="-120"/>
              </a:rPr>
              <a:t>影像</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a:latin typeface="Times New Roman" pitchFamily="18" charset="0"/>
                <a:ea typeface="標楷體" pitchFamily="65" charset="-120"/>
              </a:rPr>
              <a:t>綠點：圓心；紅線：圓周</a:t>
            </a:r>
            <a:r>
              <a:rPr lang="en-US" altLang="zh-TW" sz="1600" dirty="0" smtClean="0">
                <a:latin typeface="Times New Roman" pitchFamily="18" charset="0"/>
                <a:ea typeface="標楷體" pitchFamily="65" charset="-120"/>
              </a:rPr>
              <a:t>)</a:t>
            </a:r>
            <a:endParaRPr lang="en-US" altLang="zh-TW" sz="1600" dirty="0">
              <a:latin typeface="Times New Roman" pitchFamily="18" charset="0"/>
              <a:ea typeface="標楷體" pitchFamily="65" charset="-120"/>
            </a:endParaRP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Page.28</a:t>
            </a:r>
          </a:p>
        </p:txBody>
      </p:sp>
    </p:spTree>
    <p:extLst>
      <p:ext uri="{BB962C8B-B14F-4D97-AF65-F5344CB8AC3E}">
        <p14:creationId xmlns:p14="http://schemas.microsoft.com/office/powerpoint/2010/main" val="3544846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442913" indent="-442913">
              <a:buClr>
                <a:schemeClr val="tx2"/>
              </a:buClr>
              <a:buFont typeface="+mj-lt"/>
              <a:buAutoNum type="arabicPeriod"/>
            </a:pPr>
            <a:r>
              <a:rPr lang="zh-TW" altLang="en-US" b="1" dirty="0" smtClean="0">
                <a:latin typeface="Times New Roman" pitchFamily="18" charset="0"/>
                <a:ea typeface="標楷體" pitchFamily="65" charset="-120"/>
              </a:rPr>
              <a:t>對於停車技術較不純熟的使用者方便停車。</a:t>
            </a:r>
            <a:endParaRPr lang="en-US" altLang="zh-TW" b="1" dirty="0" smtClean="0">
              <a:latin typeface="Times New Roman" pitchFamily="18" charset="0"/>
              <a:ea typeface="標楷體" pitchFamily="65" charset="-120"/>
            </a:endParaRPr>
          </a:p>
          <a:p>
            <a:pPr marL="442913" indent="-442913">
              <a:buClr>
                <a:schemeClr val="tx2"/>
              </a:buClr>
              <a:buFont typeface="+mj-lt"/>
              <a:buAutoNum type="arabicPeriod"/>
            </a:pPr>
            <a:endParaRPr lang="en-US" altLang="zh-TW" b="1" dirty="0" smtClean="0">
              <a:latin typeface="Times New Roman" pitchFamily="18" charset="0"/>
              <a:ea typeface="標楷體" pitchFamily="65" charset="-120"/>
            </a:endParaRPr>
          </a:p>
          <a:p>
            <a:pPr marL="442913" indent="-442913">
              <a:buClr>
                <a:schemeClr val="tx2"/>
              </a:buClr>
              <a:buFont typeface="+mj-lt"/>
              <a:buAutoNum type="arabicPeriod"/>
            </a:pPr>
            <a:r>
              <a:rPr lang="zh-TW" altLang="en-US" b="1" dirty="0">
                <a:latin typeface="Times New Roman" pitchFamily="18" charset="0"/>
                <a:ea typeface="標楷體" pitchFamily="65" charset="-120"/>
              </a:rPr>
              <a:t>使用者駕駛車輛有更安全的保障</a:t>
            </a:r>
            <a:r>
              <a:rPr lang="zh-TW" altLang="en-US" b="1" dirty="0" smtClean="0">
                <a:latin typeface="Times New Roman" pitchFamily="18" charset="0"/>
                <a:ea typeface="標楷體" pitchFamily="65" charset="-120"/>
              </a:rPr>
              <a:t>。</a:t>
            </a:r>
            <a:endParaRPr lang="en-US" altLang="zh-TW" b="1" dirty="0" smtClean="0">
              <a:latin typeface="Times New Roman" pitchFamily="18" charset="0"/>
              <a:ea typeface="標楷體" pitchFamily="65" charset="-120"/>
            </a:endParaRPr>
          </a:p>
          <a:p>
            <a:pPr marL="442913" indent="-442913">
              <a:buClr>
                <a:schemeClr val="tx2"/>
              </a:buClr>
              <a:buFont typeface="+mj-lt"/>
              <a:buAutoNum type="arabicPeriod"/>
            </a:pPr>
            <a:endParaRPr lang="en-US" altLang="zh-TW" b="1" dirty="0">
              <a:latin typeface="Times New Roman" pitchFamily="18" charset="0"/>
              <a:ea typeface="標楷體" pitchFamily="65" charset="-120"/>
            </a:endParaRPr>
          </a:p>
          <a:p>
            <a:pPr marL="442913" indent="-442913">
              <a:buClr>
                <a:schemeClr val="tx2"/>
              </a:buClr>
              <a:buFont typeface="+mj-lt"/>
              <a:buAutoNum type="arabicPeriod"/>
            </a:pPr>
            <a:r>
              <a:rPr lang="zh-TW" altLang="en-US" b="1" dirty="0">
                <a:latin typeface="Times New Roman" pitchFamily="18" charset="0"/>
                <a:ea typeface="標楷體" pitchFamily="65" charset="-120"/>
              </a:rPr>
              <a:t>影像處理技術應用層面廣大</a:t>
            </a:r>
            <a:r>
              <a:rPr lang="zh-TW" altLang="en-US" b="1" dirty="0" smtClean="0">
                <a:latin typeface="Times New Roman" pitchFamily="18" charset="0"/>
                <a:ea typeface="標楷體" pitchFamily="65" charset="-120"/>
              </a:rPr>
              <a:t>。</a:t>
            </a:r>
            <a:endParaRPr lang="zh-TW" altLang="en-US" b="1" dirty="0">
              <a:latin typeface="Times New Roman" pitchFamily="18" charset="0"/>
              <a:ea typeface="標楷體" pitchFamily="65" charset="-120"/>
            </a:endParaRPr>
          </a:p>
        </p:txBody>
      </p:sp>
      <p:sp>
        <p:nvSpPr>
          <p:cNvPr id="4" name="標題 3"/>
          <p:cNvSpPr>
            <a:spLocks noGrp="1"/>
          </p:cNvSpPr>
          <p:nvPr>
            <p:ph type="title"/>
          </p:nvPr>
        </p:nvSpPr>
        <p:spPr/>
        <p:txBody>
          <a:bodyPr/>
          <a:lstStyle/>
          <a:p>
            <a:r>
              <a:rPr lang="zh-TW" altLang="en-US" dirty="0"/>
              <a:t>研究動機</a:t>
            </a:r>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a:t>
            </a:r>
          </a:p>
        </p:txBody>
      </p:sp>
    </p:spTree>
    <p:extLst>
      <p:ext uri="{BB962C8B-B14F-4D97-AF65-F5344CB8AC3E}">
        <p14:creationId xmlns:p14="http://schemas.microsoft.com/office/powerpoint/2010/main" val="3493363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成品展示 </a:t>
            </a:r>
            <a:r>
              <a:rPr lang="en-US" altLang="zh-TW" dirty="0" smtClean="0">
                <a:latin typeface="Times New Roman" pitchFamily="18" charset="0"/>
                <a:cs typeface="Times New Roman" pitchFamily="18" charset="0"/>
              </a:rPr>
              <a:t>(1/4)</a:t>
            </a:r>
            <a:endParaRPr lang="zh-TW" altLang="en-US" dirty="0">
              <a:latin typeface="Times New Roman" pitchFamily="18" charset="0"/>
              <a:cs typeface="Times New Roman" pitchFamily="18" charset="0"/>
            </a:endParaRPr>
          </a:p>
        </p:txBody>
      </p:sp>
      <p:pic>
        <p:nvPicPr>
          <p:cNvPr id="6" name="內容版面配置區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63534" y="2778696"/>
            <a:ext cx="3048426" cy="2305372"/>
          </a:xfrm>
          <a:prstGeom prst="rect">
            <a:avLst/>
          </a:prstGeom>
          <a:noFill/>
          <a:ln>
            <a:noFill/>
          </a:ln>
        </p:spPr>
      </p:pic>
      <p:sp>
        <p:nvSpPr>
          <p:cNvPr id="7" name="文字方塊 6"/>
          <p:cNvSpPr txBox="1"/>
          <p:nvPr/>
        </p:nvSpPr>
        <p:spPr>
          <a:xfrm>
            <a:off x="842948" y="1556792"/>
            <a:ext cx="7560840" cy="923330"/>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使用</a:t>
            </a:r>
            <a:r>
              <a:rPr lang="en-US" altLang="zh-TW" dirty="0" err="1">
                <a:latin typeface="Times New Roman" pitchFamily="18" charset="0"/>
                <a:ea typeface="標楷體" pitchFamily="65" charset="-120"/>
              </a:rPr>
              <a:t>Haar</a:t>
            </a:r>
            <a:r>
              <a:rPr lang="zh-TW" altLang="en-US" dirty="0">
                <a:latin typeface="Times New Roman" pitchFamily="18" charset="0"/>
                <a:ea typeface="標楷體" pitchFamily="65" charset="-120"/>
              </a:rPr>
              <a:t>臉部辨識擷取其眼部特徵影像，將擷取之影像放大讓特徵值更加顯著，利用</a:t>
            </a:r>
            <a:r>
              <a:rPr lang="en-US" altLang="zh-TW" dirty="0">
                <a:latin typeface="Times New Roman" pitchFamily="18" charset="0"/>
                <a:ea typeface="標楷體" pitchFamily="65" charset="-120"/>
              </a:rPr>
              <a:t>RGB</a:t>
            </a:r>
            <a:r>
              <a:rPr lang="zh-TW" altLang="en-US" dirty="0">
                <a:latin typeface="Times New Roman" pitchFamily="18" charset="0"/>
                <a:ea typeface="標楷體" pitchFamily="65" charset="-120"/>
              </a:rPr>
              <a:t>影像分別切割出</a:t>
            </a:r>
            <a:r>
              <a:rPr lang="en-US" altLang="zh-TW" dirty="0">
                <a:latin typeface="Times New Roman" pitchFamily="18" charset="0"/>
                <a:ea typeface="標楷體" pitchFamily="65" charset="-120"/>
              </a:rPr>
              <a:t>R</a:t>
            </a:r>
            <a:r>
              <a:rPr lang="zh-TW" altLang="en-US" dirty="0">
                <a:latin typeface="Times New Roman" pitchFamily="18" charset="0"/>
                <a:ea typeface="標楷體" pitchFamily="65" charset="-120"/>
              </a:rPr>
              <a:t>、</a:t>
            </a:r>
            <a:r>
              <a:rPr lang="en-US" altLang="zh-TW" dirty="0">
                <a:latin typeface="Times New Roman" pitchFamily="18" charset="0"/>
                <a:ea typeface="標楷體" pitchFamily="65" charset="-120"/>
              </a:rPr>
              <a:t>G</a:t>
            </a:r>
            <a:r>
              <a:rPr lang="zh-TW" altLang="en-US" dirty="0">
                <a:latin typeface="Times New Roman" pitchFamily="18" charset="0"/>
                <a:ea typeface="標楷體" pitchFamily="65" charset="-120"/>
              </a:rPr>
              <a:t>、</a:t>
            </a:r>
            <a:r>
              <a:rPr lang="en-US" altLang="zh-TW" dirty="0">
                <a:latin typeface="Times New Roman" pitchFamily="18" charset="0"/>
                <a:ea typeface="標楷體" pitchFamily="65" charset="-120"/>
              </a:rPr>
              <a:t>B</a:t>
            </a:r>
            <a:r>
              <a:rPr lang="zh-TW" altLang="en-US" dirty="0">
                <a:latin typeface="Times New Roman" pitchFamily="18" charset="0"/>
                <a:ea typeface="標楷體" pitchFamily="65" charset="-120"/>
              </a:rPr>
              <a:t>通道，並將每個通道調整適當的亮度及對比度，再將</a:t>
            </a:r>
            <a:r>
              <a:rPr lang="en-US" altLang="zh-TW" dirty="0">
                <a:latin typeface="Times New Roman" pitchFamily="18" charset="0"/>
                <a:ea typeface="標楷體" pitchFamily="65" charset="-120"/>
              </a:rPr>
              <a:t>R</a:t>
            </a:r>
            <a:r>
              <a:rPr lang="zh-TW" altLang="en-US" dirty="0">
                <a:latin typeface="Times New Roman" pitchFamily="18" charset="0"/>
                <a:ea typeface="標楷體" pitchFamily="65" charset="-120"/>
              </a:rPr>
              <a:t>、</a:t>
            </a:r>
            <a:r>
              <a:rPr lang="en-US" altLang="zh-TW" dirty="0">
                <a:latin typeface="Times New Roman" pitchFamily="18" charset="0"/>
                <a:ea typeface="標楷體" pitchFamily="65" charset="-120"/>
              </a:rPr>
              <a:t>G</a:t>
            </a:r>
            <a:r>
              <a:rPr lang="zh-TW" altLang="en-US" dirty="0">
                <a:latin typeface="Times New Roman" pitchFamily="18" charset="0"/>
                <a:ea typeface="標楷體" pitchFamily="65" charset="-120"/>
              </a:rPr>
              <a:t>、</a:t>
            </a:r>
            <a:r>
              <a:rPr lang="en-US" altLang="zh-TW" dirty="0">
                <a:latin typeface="Times New Roman" pitchFamily="18" charset="0"/>
                <a:ea typeface="標楷體" pitchFamily="65" charset="-120"/>
              </a:rPr>
              <a:t>B</a:t>
            </a:r>
            <a:r>
              <a:rPr lang="zh-TW" altLang="en-US" dirty="0">
                <a:latin typeface="Times New Roman" pitchFamily="18" charset="0"/>
                <a:ea typeface="標楷體" pitchFamily="65" charset="-120"/>
              </a:rPr>
              <a:t>通道結合成原</a:t>
            </a:r>
            <a:r>
              <a:rPr lang="en-US" altLang="zh-TW" dirty="0">
                <a:latin typeface="Times New Roman" pitchFamily="18" charset="0"/>
                <a:ea typeface="標楷體" pitchFamily="65" charset="-120"/>
              </a:rPr>
              <a:t>RGB</a:t>
            </a:r>
            <a:r>
              <a:rPr lang="zh-TW" altLang="en-US" dirty="0">
                <a:latin typeface="Times New Roman" pitchFamily="18" charset="0"/>
                <a:ea typeface="標楷體" pitchFamily="65" charset="-120"/>
              </a:rPr>
              <a:t>影像，如</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16)</a:t>
            </a:r>
            <a:r>
              <a:rPr lang="zh-TW" altLang="en-US" dirty="0" smtClean="0">
                <a:latin typeface="Times New Roman" pitchFamily="18" charset="0"/>
                <a:ea typeface="標楷體" pitchFamily="65" charset="-120"/>
              </a:rPr>
              <a:t>所示。</a:t>
            </a:r>
            <a:endParaRPr lang="zh-TW" altLang="en-US" dirty="0">
              <a:latin typeface="Times New Roman" pitchFamily="18" charset="0"/>
              <a:ea typeface="標楷體" pitchFamily="65" charset="-120"/>
            </a:endParaRPr>
          </a:p>
        </p:txBody>
      </p:sp>
      <p:pic>
        <p:nvPicPr>
          <p:cNvPr id="8" name="圖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7631" y="4415902"/>
            <a:ext cx="3463516" cy="648072"/>
          </a:xfrm>
          <a:prstGeom prst="rect">
            <a:avLst/>
          </a:prstGeom>
          <a:noFill/>
          <a:ln w="3175">
            <a:solidFill>
              <a:schemeClr val="tx1"/>
            </a:solidFill>
          </a:ln>
        </p:spPr>
      </p:pic>
      <p:sp>
        <p:nvSpPr>
          <p:cNvPr id="9" name="文字方塊 8"/>
          <p:cNvSpPr txBox="1"/>
          <p:nvPr/>
        </p:nvSpPr>
        <p:spPr>
          <a:xfrm>
            <a:off x="1163534" y="5082952"/>
            <a:ext cx="3096344"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15</a:t>
            </a:r>
            <a:r>
              <a:rPr lang="zh-TW" altLang="en-US" sz="1600" dirty="0" smtClean="0">
                <a:latin typeface="Times New Roman" pitchFamily="18" charset="0"/>
                <a:ea typeface="標楷體" pitchFamily="65" charset="-120"/>
              </a:rPr>
              <a:t> </a:t>
            </a:r>
            <a:r>
              <a:rPr lang="en-US" altLang="zh-TW" sz="1600" dirty="0">
                <a:latin typeface="Times New Roman" pitchFamily="18" charset="0"/>
                <a:ea typeface="標楷體" pitchFamily="65" charset="-120"/>
              </a:rPr>
              <a:t>webcam</a:t>
            </a:r>
            <a:r>
              <a:rPr lang="zh-TW" altLang="en-US" sz="1600" dirty="0">
                <a:latin typeface="Times New Roman" pitchFamily="18" charset="0"/>
                <a:ea typeface="標楷體" pitchFamily="65" charset="-120"/>
              </a:rPr>
              <a:t>擷取之影像</a:t>
            </a:r>
            <a:endParaRPr lang="en-US" altLang="zh-TW" sz="1600" dirty="0">
              <a:latin typeface="Times New Roman" pitchFamily="18" charset="0"/>
              <a:ea typeface="標楷體" pitchFamily="65" charset="-120"/>
            </a:endParaRPr>
          </a:p>
        </p:txBody>
      </p:sp>
      <p:sp>
        <p:nvSpPr>
          <p:cNvPr id="10" name="文字方塊 9"/>
          <p:cNvSpPr txBox="1"/>
          <p:nvPr/>
        </p:nvSpPr>
        <p:spPr>
          <a:xfrm>
            <a:off x="4492150" y="5063974"/>
            <a:ext cx="3479200"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16</a:t>
            </a:r>
            <a:r>
              <a:rPr lang="zh-TW" altLang="en-US" sz="1600" dirty="0" smtClean="0">
                <a:latin typeface="Times New Roman" pitchFamily="18" charset="0"/>
                <a:ea typeface="標楷體" pitchFamily="65" charset="-120"/>
              </a:rPr>
              <a:t> </a:t>
            </a:r>
            <a:r>
              <a:rPr lang="en-US" altLang="zh-TW" sz="1600" dirty="0" err="1">
                <a:latin typeface="Times New Roman" pitchFamily="18" charset="0"/>
                <a:ea typeface="標楷體" pitchFamily="65" charset="-120"/>
              </a:rPr>
              <a:t>Haar</a:t>
            </a:r>
            <a:r>
              <a:rPr lang="zh-TW" altLang="en-US" sz="1600" dirty="0">
                <a:latin typeface="Times New Roman" pitchFamily="18" charset="0"/>
                <a:ea typeface="標楷體" pitchFamily="65" charset="-120"/>
              </a:rPr>
              <a:t>取出眼部特徵值並作亮度及對比度</a:t>
            </a:r>
            <a:r>
              <a:rPr lang="zh-TW" altLang="en-US" sz="1600" dirty="0" smtClean="0">
                <a:latin typeface="Times New Roman" pitchFamily="18" charset="0"/>
                <a:ea typeface="標楷體" pitchFamily="65" charset="-120"/>
              </a:rPr>
              <a:t>調整</a:t>
            </a:r>
            <a:endParaRPr lang="zh-TW" altLang="en-US" sz="1600" dirty="0">
              <a:latin typeface="Times New Roman" pitchFamily="18" charset="0"/>
              <a:ea typeface="標楷體" pitchFamily="65" charset="-120"/>
            </a:endParaRP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Page.29</a:t>
            </a:r>
          </a:p>
        </p:txBody>
      </p:sp>
    </p:spTree>
    <p:extLst>
      <p:ext uri="{BB962C8B-B14F-4D97-AF65-F5344CB8AC3E}">
        <p14:creationId xmlns:p14="http://schemas.microsoft.com/office/powerpoint/2010/main" val="31817435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成品展示 </a:t>
            </a:r>
            <a:r>
              <a:rPr lang="en-US" altLang="zh-TW" dirty="0" smtClean="0">
                <a:latin typeface="Times New Roman" pitchFamily="18" charset="0"/>
                <a:cs typeface="Times New Roman" pitchFamily="18" charset="0"/>
              </a:rPr>
              <a:t>(2/4</a:t>
            </a:r>
            <a:r>
              <a:rPr lang="en-US" altLang="zh-TW" dirty="0">
                <a:latin typeface="Times New Roman" pitchFamily="18" charset="0"/>
                <a:cs typeface="Times New Roman" pitchFamily="18" charset="0"/>
              </a:rPr>
              <a:t>)</a:t>
            </a:r>
            <a:endParaRPr lang="zh-TW" altLang="en-US" dirty="0"/>
          </a:p>
        </p:txBody>
      </p:sp>
      <p:pic>
        <p:nvPicPr>
          <p:cNvPr id="6" name="圖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4005064"/>
            <a:ext cx="3470732" cy="720080"/>
          </a:xfrm>
          <a:prstGeom prst="rect">
            <a:avLst/>
          </a:prstGeom>
          <a:noFill/>
          <a:ln w="3175">
            <a:solidFill>
              <a:schemeClr val="tx1"/>
            </a:solidFill>
          </a:ln>
        </p:spPr>
      </p:pic>
      <p:pic>
        <p:nvPicPr>
          <p:cNvPr id="7" name="內容版面配置區 6"/>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3998437"/>
            <a:ext cx="3491490" cy="733333"/>
          </a:xfrm>
          <a:prstGeom prst="rect">
            <a:avLst/>
          </a:prstGeom>
          <a:noFill/>
          <a:ln w="3175">
            <a:solidFill>
              <a:schemeClr val="tx1"/>
            </a:solidFill>
          </a:ln>
        </p:spPr>
      </p:pic>
      <p:sp>
        <p:nvSpPr>
          <p:cNvPr id="8" name="文字方塊 7"/>
          <p:cNvSpPr txBox="1"/>
          <p:nvPr/>
        </p:nvSpPr>
        <p:spPr>
          <a:xfrm>
            <a:off x="842948" y="1556792"/>
            <a:ext cx="7560840" cy="2031325"/>
          </a:xfrm>
          <a:prstGeom prst="rect">
            <a:avLst/>
          </a:prstGeom>
          <a:noFill/>
        </p:spPr>
        <p:txBody>
          <a:bodyPr wrap="square" rtlCol="0">
            <a:spAutoFit/>
          </a:bodyPr>
          <a:lstStyle/>
          <a:p>
            <a:pPr indent="442913" algn="just"/>
            <a:r>
              <a:rPr lang="en-US" altLang="zh-TW" dirty="0">
                <a:latin typeface="Times New Roman" pitchFamily="18" charset="0"/>
                <a:ea typeface="標楷體" pitchFamily="65" charset="-120"/>
              </a:rPr>
              <a:t>Canny</a:t>
            </a:r>
            <a:r>
              <a:rPr lang="zh-TW" altLang="zh-TW" dirty="0">
                <a:latin typeface="Times New Roman" pitchFamily="18" charset="0"/>
                <a:ea typeface="標楷體" pitchFamily="65" charset="-120"/>
              </a:rPr>
              <a:t>邊緣化處理，濾除影像中的雜訊，擷取出眼部的輪廓線條，由於取出的輪廓線條可能較不平滑及完整，所以利用線性平滑濾波器讓線條更為平滑，如</a:t>
            </a:r>
            <a:r>
              <a:rPr lang="en-US" altLang="zh-TW" dirty="0">
                <a:latin typeface="Times New Roman" pitchFamily="18" charset="0"/>
                <a:ea typeface="標楷體" pitchFamily="65" charset="-120"/>
              </a:rPr>
              <a:t>(</a:t>
            </a:r>
            <a:r>
              <a:rPr lang="zh-TW" altLang="zh-TW"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17)</a:t>
            </a:r>
            <a:r>
              <a:rPr lang="zh-TW" altLang="en-US" dirty="0" smtClean="0">
                <a:latin typeface="Times New Roman" pitchFamily="18" charset="0"/>
                <a:ea typeface="標楷體" pitchFamily="65" charset="-120"/>
              </a:rPr>
              <a:t>所示</a:t>
            </a:r>
            <a:r>
              <a:rPr lang="zh-TW" altLang="zh-TW" dirty="0" smtClean="0">
                <a:latin typeface="Times New Roman" pitchFamily="18" charset="0"/>
                <a:ea typeface="標楷體" pitchFamily="65" charset="-120"/>
              </a:rPr>
              <a:t>。</a:t>
            </a:r>
            <a:endParaRPr lang="en-US" altLang="zh-TW" dirty="0" smtClean="0">
              <a:latin typeface="Times New Roman" pitchFamily="18" charset="0"/>
              <a:ea typeface="標楷體" pitchFamily="65" charset="-120"/>
            </a:endParaRPr>
          </a:p>
          <a:p>
            <a:pPr indent="442913" algn="just"/>
            <a:endParaRPr lang="en-US" altLang="zh-TW" dirty="0">
              <a:latin typeface="Times New Roman" pitchFamily="18" charset="0"/>
              <a:ea typeface="標楷體" pitchFamily="65" charset="-120"/>
            </a:endParaRPr>
          </a:p>
          <a:p>
            <a:pPr indent="442913" algn="just"/>
            <a:r>
              <a:rPr lang="zh-TW" altLang="zh-TW" dirty="0"/>
              <a:t>影像處理過後得到需要的眼部特徵值，並利用人眼、瞳孔的圓弧形特性，使用圓形霍夫轉換，掃描整張影像，對參數空間中的圓錐體進行投票，並設門檻値對投票數做判斷，找出最有可能的圓形</a:t>
            </a:r>
            <a:r>
              <a:rPr lang="zh-TW" altLang="zh-TW" dirty="0" smtClean="0"/>
              <a:t>輪廓</a:t>
            </a:r>
            <a:r>
              <a:rPr lang="zh-TW" altLang="en-US" dirty="0" smtClean="0"/>
              <a:t>，</a:t>
            </a:r>
            <a:r>
              <a:rPr lang="zh-TW" altLang="zh-TW" dirty="0">
                <a:latin typeface="Times New Roman" pitchFamily="18" charset="0"/>
                <a:ea typeface="標楷體" pitchFamily="65" charset="-120"/>
              </a:rPr>
              <a:t>如</a:t>
            </a:r>
            <a:r>
              <a:rPr lang="en-US" altLang="zh-TW" dirty="0">
                <a:latin typeface="Times New Roman" pitchFamily="18" charset="0"/>
                <a:ea typeface="標楷體" pitchFamily="65" charset="-120"/>
              </a:rPr>
              <a:t>(</a:t>
            </a:r>
            <a:r>
              <a:rPr lang="zh-TW" altLang="zh-TW"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18)</a:t>
            </a:r>
            <a:r>
              <a:rPr lang="zh-TW" altLang="en-US" dirty="0">
                <a:latin typeface="Times New Roman" pitchFamily="18" charset="0"/>
                <a:ea typeface="標楷體" pitchFamily="65" charset="-120"/>
              </a:rPr>
              <a:t>所示</a:t>
            </a:r>
            <a:r>
              <a:rPr lang="zh-TW" altLang="zh-TW" dirty="0" smtClean="0"/>
              <a:t>。</a:t>
            </a:r>
            <a:endParaRPr lang="zh-TW" altLang="en-US" dirty="0">
              <a:latin typeface="Times New Roman" pitchFamily="18" charset="0"/>
              <a:ea typeface="標楷體" pitchFamily="65" charset="-120"/>
            </a:endParaRPr>
          </a:p>
        </p:txBody>
      </p:sp>
      <p:sp>
        <p:nvSpPr>
          <p:cNvPr id="9" name="文字方塊 8"/>
          <p:cNvSpPr txBox="1"/>
          <p:nvPr/>
        </p:nvSpPr>
        <p:spPr>
          <a:xfrm>
            <a:off x="842948" y="4744398"/>
            <a:ext cx="3873068"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17</a:t>
            </a:r>
            <a:r>
              <a:rPr lang="zh-TW" altLang="en-US" sz="1600" dirty="0" smtClean="0">
                <a:latin typeface="Times New Roman" pitchFamily="18" charset="0"/>
                <a:ea typeface="標楷體" pitchFamily="65" charset="-120"/>
              </a:rPr>
              <a:t> 眼</a:t>
            </a:r>
            <a:r>
              <a:rPr lang="zh-TW" altLang="en-US" sz="1600" dirty="0">
                <a:latin typeface="Times New Roman" pitchFamily="18" charset="0"/>
                <a:ea typeface="標楷體" pitchFamily="65" charset="-120"/>
              </a:rPr>
              <a:t>部影像作邊緣化偵測及平滑</a:t>
            </a:r>
            <a:r>
              <a:rPr lang="zh-TW" altLang="en-US" sz="1600" dirty="0" smtClean="0">
                <a:latin typeface="Times New Roman" pitchFamily="18" charset="0"/>
                <a:ea typeface="標楷體" pitchFamily="65" charset="-120"/>
              </a:rPr>
              <a:t>處理</a:t>
            </a:r>
            <a:endParaRPr lang="zh-TW" altLang="en-US" sz="1600" dirty="0">
              <a:latin typeface="Times New Roman" pitchFamily="18" charset="0"/>
              <a:ea typeface="標楷體" pitchFamily="65" charset="-120"/>
            </a:endParaRPr>
          </a:p>
        </p:txBody>
      </p:sp>
      <p:sp>
        <p:nvSpPr>
          <p:cNvPr id="10" name="文字方塊 9"/>
          <p:cNvSpPr txBox="1"/>
          <p:nvPr/>
        </p:nvSpPr>
        <p:spPr>
          <a:xfrm>
            <a:off x="4827136" y="4746713"/>
            <a:ext cx="3651768"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18</a:t>
            </a:r>
            <a:r>
              <a:rPr lang="zh-TW" altLang="en-US" sz="1600" dirty="0" smtClean="0">
                <a:latin typeface="Times New Roman" pitchFamily="18" charset="0"/>
                <a:ea typeface="標楷體" pitchFamily="65" charset="-120"/>
              </a:rPr>
              <a:t> 霍</a:t>
            </a:r>
            <a:r>
              <a:rPr lang="zh-TW" altLang="en-US" sz="1600" dirty="0">
                <a:latin typeface="Times New Roman" pitchFamily="18" charset="0"/>
                <a:ea typeface="標楷體" pitchFamily="65" charset="-120"/>
              </a:rPr>
              <a:t>夫圓形抓取出眼部及</a:t>
            </a:r>
            <a:r>
              <a:rPr lang="zh-TW" altLang="en-US" sz="1600" dirty="0" smtClean="0">
                <a:latin typeface="Times New Roman" pitchFamily="18" charset="0"/>
                <a:ea typeface="標楷體" pitchFamily="65" charset="-120"/>
              </a:rPr>
              <a:t>瞳孔</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a:latin typeface="Times New Roman" pitchFamily="18" charset="0"/>
                <a:ea typeface="標楷體" pitchFamily="65" charset="-120"/>
              </a:rPr>
              <a:t>綠點：圓心；紅線：圓周</a:t>
            </a:r>
            <a:r>
              <a:rPr lang="en-US" altLang="zh-TW" sz="1600" dirty="0" smtClean="0">
                <a:latin typeface="Times New Roman" pitchFamily="18" charset="0"/>
                <a:ea typeface="標楷體" pitchFamily="65" charset="-120"/>
              </a:rPr>
              <a:t>)</a:t>
            </a:r>
            <a:endParaRPr lang="en-US" altLang="zh-TW" sz="1600" dirty="0">
              <a:latin typeface="Times New Roman" pitchFamily="18" charset="0"/>
              <a:ea typeface="標楷體" pitchFamily="65" charset="-120"/>
            </a:endParaRPr>
          </a:p>
        </p:txBody>
      </p:sp>
      <p:sp>
        <p:nvSpPr>
          <p:cNvPr id="11"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Page.30</a:t>
            </a:r>
          </a:p>
        </p:txBody>
      </p:sp>
    </p:spTree>
    <p:extLst>
      <p:ext uri="{BB962C8B-B14F-4D97-AF65-F5344CB8AC3E}">
        <p14:creationId xmlns:p14="http://schemas.microsoft.com/office/powerpoint/2010/main" val="39873693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成品展示 </a:t>
            </a:r>
            <a:r>
              <a:rPr lang="en-US" altLang="zh-TW" dirty="0" smtClean="0">
                <a:latin typeface="Times New Roman" pitchFamily="18" charset="0"/>
                <a:cs typeface="Times New Roman" pitchFamily="18" charset="0"/>
              </a:rPr>
              <a:t>(3/4</a:t>
            </a:r>
            <a:r>
              <a:rPr lang="en-US" altLang="zh-TW" dirty="0">
                <a:latin typeface="Times New Roman" pitchFamily="18" charset="0"/>
                <a:cs typeface="Times New Roman" pitchFamily="18" charset="0"/>
              </a:rPr>
              <a:t>)</a:t>
            </a:r>
            <a:endParaRPr lang="zh-TW" altLang="en-US" dirty="0"/>
          </a:p>
        </p:txBody>
      </p:sp>
      <p:sp>
        <p:nvSpPr>
          <p:cNvPr id="6" name="文字方塊 5"/>
          <p:cNvSpPr txBox="1"/>
          <p:nvPr/>
        </p:nvSpPr>
        <p:spPr>
          <a:xfrm>
            <a:off x="842948" y="1556792"/>
            <a:ext cx="7560840" cy="923330"/>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影像處理完後也得到圓形霍夫轉換的結果，當閉眼時將偵測不到圓形輪廓，張開時即可得到，利用此特性，設置一個計數器，當超過一定的時間未偵測到圓形輪廓後，將對使用者發出警告提示，如</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19)</a:t>
            </a:r>
            <a:r>
              <a:rPr lang="zh-TW" altLang="en-US" dirty="0" smtClean="0">
                <a:latin typeface="Times New Roman" pitchFamily="18" charset="0"/>
                <a:ea typeface="標楷體" pitchFamily="65" charset="-120"/>
              </a:rPr>
              <a:t>所示。</a:t>
            </a:r>
            <a:endParaRPr lang="zh-TW" altLang="en-US" dirty="0">
              <a:latin typeface="Times New Roman" pitchFamily="18" charset="0"/>
              <a:ea typeface="標楷體" pitchFamily="65" charset="-120"/>
            </a:endParaRPr>
          </a:p>
        </p:txBody>
      </p:sp>
      <p:pic>
        <p:nvPicPr>
          <p:cNvPr id="7" name="內容版面配置區 6"/>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2688" y="2636912"/>
            <a:ext cx="6501360" cy="2905581"/>
          </a:xfrm>
          <a:prstGeom prst="rect">
            <a:avLst/>
          </a:prstGeom>
        </p:spPr>
      </p:pic>
      <p:sp>
        <p:nvSpPr>
          <p:cNvPr id="8" name="文字方塊 7"/>
          <p:cNvSpPr txBox="1"/>
          <p:nvPr/>
        </p:nvSpPr>
        <p:spPr>
          <a:xfrm>
            <a:off x="1403648" y="5542493"/>
            <a:ext cx="640871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19</a:t>
            </a:r>
            <a:r>
              <a:rPr lang="zh-TW" altLang="en-US" sz="1600" dirty="0" smtClean="0">
                <a:latin typeface="Times New Roman" pitchFamily="18" charset="0"/>
                <a:ea typeface="標楷體" pitchFamily="65" charset="-120"/>
              </a:rPr>
              <a:t> 時間</a:t>
            </a:r>
            <a:r>
              <a:rPr lang="zh-TW" altLang="en-US" sz="1600" dirty="0">
                <a:latin typeface="Times New Roman" pitchFamily="18" charset="0"/>
                <a:ea typeface="標楷體" pitchFamily="65" charset="-120"/>
              </a:rPr>
              <a:t>內未抓取到圓形輪廓發出警告訊息</a:t>
            </a: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Page.31</a:t>
            </a:r>
          </a:p>
        </p:txBody>
      </p:sp>
    </p:spTree>
    <p:extLst>
      <p:ext uri="{BB962C8B-B14F-4D97-AF65-F5344CB8AC3E}">
        <p14:creationId xmlns:p14="http://schemas.microsoft.com/office/powerpoint/2010/main" val="22945684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成品展示 </a:t>
            </a:r>
            <a:r>
              <a:rPr lang="en-US" altLang="zh-TW" dirty="0" smtClean="0">
                <a:latin typeface="Times New Roman" pitchFamily="18" charset="0"/>
                <a:cs typeface="Times New Roman" pitchFamily="18" charset="0"/>
              </a:rPr>
              <a:t>(4/4</a:t>
            </a:r>
            <a:r>
              <a:rPr lang="en-US" altLang="zh-TW" dirty="0">
                <a:latin typeface="Times New Roman" pitchFamily="18" charset="0"/>
                <a:cs typeface="Times New Roman" pitchFamily="18" charset="0"/>
              </a:rPr>
              <a:t>)</a:t>
            </a:r>
            <a:endParaRPr lang="zh-TW" altLang="en-US" dirty="0"/>
          </a:p>
        </p:txBody>
      </p:sp>
      <p:sp>
        <p:nvSpPr>
          <p:cNvPr id="6" name="文字方塊 5"/>
          <p:cNvSpPr txBox="1"/>
          <p:nvPr/>
        </p:nvSpPr>
        <p:spPr>
          <a:xfrm>
            <a:off x="842948" y="1556792"/>
            <a:ext cx="7560840" cy="923330"/>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針對</a:t>
            </a:r>
            <a:r>
              <a:rPr lang="en-US" altLang="zh-TW" dirty="0">
                <a:latin typeface="Times New Roman" pitchFamily="18" charset="0"/>
                <a:ea typeface="標楷體" pitchFamily="65" charset="-120"/>
              </a:rPr>
              <a:t>20</a:t>
            </a:r>
            <a:r>
              <a:rPr lang="zh-TW" altLang="en-US" dirty="0">
                <a:latin typeface="Times New Roman" pitchFamily="18" charset="0"/>
                <a:ea typeface="標楷體" pitchFamily="65" charset="-120"/>
              </a:rPr>
              <a:t>人之實際測量結果，如</a:t>
            </a:r>
            <a:r>
              <a:rPr lang="en-US" altLang="zh-TW" dirty="0">
                <a:latin typeface="Times New Roman" pitchFamily="18" charset="0"/>
                <a:ea typeface="標楷體" pitchFamily="65" charset="-120"/>
              </a:rPr>
              <a:t>(</a:t>
            </a:r>
            <a:r>
              <a:rPr lang="zh-TW" altLang="en-US"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20)</a:t>
            </a:r>
            <a:r>
              <a:rPr lang="zh-TW" altLang="en-US" dirty="0" smtClean="0">
                <a:latin typeface="Times New Roman" pitchFamily="18" charset="0"/>
                <a:ea typeface="標楷體" pitchFamily="65" charset="-120"/>
              </a:rPr>
              <a:t>所示，</a:t>
            </a:r>
            <a:r>
              <a:rPr lang="zh-TW" altLang="en-US" dirty="0">
                <a:latin typeface="Times New Roman" pitchFamily="18" charset="0"/>
                <a:ea typeface="標楷體" pitchFamily="65" charset="-120"/>
              </a:rPr>
              <a:t>結果明顯可取出人眼特徵值中的圓形輪廓，能正確判斷出使用者的閉合眼狀態，但在判斷上有</a:t>
            </a:r>
            <a:r>
              <a:rPr lang="en-US" altLang="zh-TW" dirty="0">
                <a:latin typeface="Times New Roman" pitchFamily="18" charset="0"/>
                <a:ea typeface="標楷體" pitchFamily="65" charset="-120"/>
              </a:rPr>
              <a:t>4</a:t>
            </a:r>
            <a:r>
              <a:rPr lang="zh-TW" altLang="en-US" dirty="0">
                <a:latin typeface="Times New Roman" pitchFamily="18" charset="0"/>
                <a:ea typeface="標楷體" pitchFamily="65" charset="-120"/>
              </a:rPr>
              <a:t>人屬於較不穩定型，只能判斷出半邊眼部，判斷成功機率約為</a:t>
            </a:r>
            <a:r>
              <a:rPr lang="en-US" altLang="zh-TW" dirty="0">
                <a:latin typeface="Times New Roman" pitchFamily="18" charset="0"/>
                <a:ea typeface="標楷體" pitchFamily="65" charset="-120"/>
              </a:rPr>
              <a:t>8</a:t>
            </a:r>
            <a:r>
              <a:rPr lang="zh-TW" altLang="en-US" dirty="0">
                <a:latin typeface="Times New Roman" pitchFamily="18" charset="0"/>
                <a:ea typeface="標楷體" pitchFamily="65" charset="-120"/>
              </a:rPr>
              <a:t>成。</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5542" y="2683589"/>
            <a:ext cx="6375652" cy="23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字方塊 7"/>
          <p:cNvSpPr txBox="1"/>
          <p:nvPr/>
        </p:nvSpPr>
        <p:spPr>
          <a:xfrm>
            <a:off x="1435542" y="5000233"/>
            <a:ext cx="6375652"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20</a:t>
            </a:r>
            <a:r>
              <a:rPr lang="zh-TW" altLang="en-US" sz="1600" dirty="0" smtClean="0">
                <a:latin typeface="Times New Roman" pitchFamily="18" charset="0"/>
                <a:ea typeface="標楷體" pitchFamily="65" charset="-120"/>
              </a:rPr>
              <a:t> 測試</a:t>
            </a:r>
            <a:r>
              <a:rPr lang="zh-TW" altLang="en-US" sz="1600" dirty="0">
                <a:latin typeface="Times New Roman" pitchFamily="18" charset="0"/>
                <a:ea typeface="標楷體" pitchFamily="65" charset="-120"/>
              </a:rPr>
              <a:t>結果</a:t>
            </a:r>
          </a:p>
        </p:txBody>
      </p:sp>
      <p:sp>
        <p:nvSpPr>
          <p:cNvPr id="9" name="文字方塊 8"/>
          <p:cNvSpPr txBox="1"/>
          <p:nvPr/>
        </p:nvSpPr>
        <p:spPr>
          <a:xfrm>
            <a:off x="818867" y="5445224"/>
            <a:ext cx="7560840" cy="923330"/>
          </a:xfrm>
          <a:prstGeom prst="rect">
            <a:avLst/>
          </a:prstGeom>
          <a:noFill/>
        </p:spPr>
        <p:txBody>
          <a:bodyPr wrap="square" rtlCol="0">
            <a:spAutoFit/>
          </a:bodyPr>
          <a:lstStyle/>
          <a:p>
            <a:pPr indent="442913" algn="just"/>
            <a:r>
              <a:rPr lang="zh-TW" altLang="en-US" dirty="0" smtClean="0">
                <a:latin typeface="Times New Roman" pitchFamily="18" charset="0"/>
                <a:ea typeface="標楷體" pitchFamily="65" charset="-120"/>
              </a:rPr>
              <a:t>此系統對於</a:t>
            </a:r>
            <a:r>
              <a:rPr lang="zh-TW" altLang="en-US" dirty="0">
                <a:latin typeface="Times New Roman" pitchFamily="18" charset="0"/>
                <a:ea typeface="標楷體" pitchFamily="65" charset="-120"/>
              </a:rPr>
              <a:t>有戴眼鏡的使用者時，由於眼鏡鏡面會產生反光，造成無法正確利用霍夫圓形抓取出眼部及瞳孔，以及鏡框本身會造成霍夫圓形的誤判。</a:t>
            </a:r>
          </a:p>
        </p:txBody>
      </p:sp>
      <p:sp>
        <p:nvSpPr>
          <p:cNvPr id="10"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Page.32</a:t>
            </a:r>
          </a:p>
        </p:txBody>
      </p:sp>
    </p:spTree>
    <p:extLst>
      <p:ext uri="{BB962C8B-B14F-4D97-AF65-F5344CB8AC3E}">
        <p14:creationId xmlns:p14="http://schemas.microsoft.com/office/powerpoint/2010/main" val="8488939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latin typeface="Times New Roman" pitchFamily="18" charset="0"/>
                <a:ea typeface="標楷體" pitchFamily="65" charset="-120"/>
              </a:rPr>
              <a:t>1.</a:t>
            </a:r>
            <a:r>
              <a:rPr lang="zh-TW" altLang="en-US" b="1" dirty="0" smtClean="0">
                <a:latin typeface="Times New Roman" pitchFamily="18" charset="0"/>
                <a:ea typeface="標楷體" pitchFamily="65" charset="-120"/>
              </a:rPr>
              <a:t> 可以</a:t>
            </a:r>
            <a:r>
              <a:rPr lang="zh-TW" altLang="en-US" b="1" dirty="0">
                <a:latin typeface="Times New Roman" pitchFamily="18" charset="0"/>
                <a:ea typeface="標楷體" pitchFamily="65" charset="-120"/>
              </a:rPr>
              <a:t>正確判斷眼睛之閉合，達成睡意辨識功能</a:t>
            </a:r>
            <a:r>
              <a:rPr lang="zh-TW" altLang="en-US" b="1" dirty="0" smtClean="0">
                <a:latin typeface="Times New Roman" pitchFamily="18" charset="0"/>
                <a:ea typeface="標楷體" pitchFamily="65" charset="-120"/>
              </a:rPr>
              <a:t>。</a:t>
            </a:r>
            <a:endParaRPr lang="en-US" altLang="zh-TW" b="1" dirty="0" smtClean="0">
              <a:latin typeface="Times New Roman" pitchFamily="18" charset="0"/>
              <a:ea typeface="標楷體" pitchFamily="65" charset="-120"/>
            </a:endParaRPr>
          </a:p>
          <a:p>
            <a:pPr marL="0" indent="0">
              <a:buNone/>
            </a:pPr>
            <a:endParaRPr lang="zh-TW" altLang="en-US" b="1" dirty="0">
              <a:latin typeface="Times New Roman" pitchFamily="18" charset="0"/>
              <a:ea typeface="標楷體" pitchFamily="65" charset="-120"/>
            </a:endParaRPr>
          </a:p>
          <a:p>
            <a:pPr marL="0" indent="0">
              <a:buNone/>
            </a:pPr>
            <a:r>
              <a:rPr lang="en-US" altLang="zh-TW" b="1" dirty="0" smtClean="0">
                <a:latin typeface="Times New Roman" pitchFamily="18" charset="0"/>
                <a:ea typeface="標楷體" pitchFamily="65" charset="-120"/>
              </a:rPr>
              <a:t>2.</a:t>
            </a:r>
            <a:r>
              <a:rPr lang="zh-TW" altLang="en-US" b="1" dirty="0" smtClean="0">
                <a:latin typeface="Times New Roman" pitchFamily="18" charset="0"/>
                <a:ea typeface="標楷體" pitchFamily="65" charset="-120"/>
              </a:rPr>
              <a:t> 系統</a:t>
            </a:r>
            <a:r>
              <a:rPr lang="zh-TW" altLang="en-US" b="1" dirty="0">
                <a:latin typeface="Times New Roman" pitchFamily="18" charset="0"/>
                <a:ea typeface="標楷體" pitchFamily="65" charset="-120"/>
              </a:rPr>
              <a:t>可接受不同的亮度與對比的環境</a:t>
            </a:r>
            <a:r>
              <a:rPr lang="zh-TW" altLang="en-US" b="1" dirty="0" smtClean="0">
                <a:latin typeface="Times New Roman" pitchFamily="18" charset="0"/>
                <a:ea typeface="標楷體" pitchFamily="65" charset="-120"/>
              </a:rPr>
              <a:t>。</a:t>
            </a:r>
            <a:endParaRPr lang="en-US" altLang="zh-TW" b="1" dirty="0" smtClean="0">
              <a:latin typeface="Times New Roman" pitchFamily="18" charset="0"/>
              <a:ea typeface="標楷體" pitchFamily="65" charset="-120"/>
            </a:endParaRPr>
          </a:p>
          <a:p>
            <a:pPr marL="0" indent="0">
              <a:buNone/>
            </a:pPr>
            <a:endParaRPr lang="zh-TW" altLang="en-US" b="1" dirty="0">
              <a:latin typeface="Times New Roman" pitchFamily="18" charset="0"/>
              <a:ea typeface="標楷體" pitchFamily="65" charset="-120"/>
            </a:endParaRPr>
          </a:p>
          <a:p>
            <a:pPr marL="0" indent="0">
              <a:buNone/>
            </a:pPr>
            <a:r>
              <a:rPr lang="en-US" altLang="zh-TW" b="1" dirty="0" smtClean="0">
                <a:latin typeface="Times New Roman" pitchFamily="18" charset="0"/>
                <a:ea typeface="標楷體" pitchFamily="65" charset="-120"/>
              </a:rPr>
              <a:t>3.</a:t>
            </a:r>
            <a:r>
              <a:rPr lang="zh-TW" altLang="en-US" b="1" dirty="0" smtClean="0">
                <a:latin typeface="Times New Roman" pitchFamily="18" charset="0"/>
                <a:ea typeface="標楷體" pitchFamily="65" charset="-120"/>
              </a:rPr>
              <a:t> 目標</a:t>
            </a:r>
            <a:r>
              <a:rPr lang="zh-TW" altLang="en-US" b="1" dirty="0">
                <a:latin typeface="Times New Roman" pitchFamily="18" charset="0"/>
                <a:ea typeface="標楷體" pitchFamily="65" charset="-120"/>
              </a:rPr>
              <a:t>物之影像擷取角度容許範圍為</a:t>
            </a:r>
            <a:r>
              <a:rPr lang="en-US" altLang="zh-TW" b="1" dirty="0">
                <a:latin typeface="Times New Roman" pitchFamily="18" charset="0"/>
                <a:ea typeface="標楷體" pitchFamily="65" charset="-120"/>
              </a:rPr>
              <a:t>±15~25</a:t>
            </a:r>
            <a:r>
              <a:rPr lang="zh-TW" altLang="en-US" b="1" dirty="0">
                <a:latin typeface="Times New Roman" pitchFamily="18" charset="0"/>
                <a:ea typeface="標楷體" pitchFamily="65" charset="-120"/>
              </a:rPr>
              <a:t>度。</a:t>
            </a:r>
          </a:p>
          <a:p>
            <a:pPr marL="0" indent="0">
              <a:buNone/>
            </a:pPr>
            <a:endParaRPr lang="zh-TW" altLang="en-US" dirty="0"/>
          </a:p>
        </p:txBody>
      </p:sp>
      <p:sp>
        <p:nvSpPr>
          <p:cNvPr id="4" name="標題 3"/>
          <p:cNvSpPr>
            <a:spLocks noGrp="1"/>
          </p:cNvSpPr>
          <p:nvPr>
            <p:ph type="title"/>
          </p:nvPr>
        </p:nvSpPr>
        <p:spPr/>
        <p:txBody>
          <a:bodyPr/>
          <a:lstStyle/>
          <a:p>
            <a:r>
              <a:rPr lang="zh-TW" altLang="en-US" dirty="0"/>
              <a:t>駕駛精神狀態辨識</a:t>
            </a:r>
            <a:r>
              <a:rPr lang="zh-TW" altLang="en-US" dirty="0" smtClean="0"/>
              <a:t>系統 </a:t>
            </a:r>
            <a:r>
              <a:rPr lang="en-US" altLang="zh-TW" dirty="0" smtClean="0"/>
              <a:t>-</a:t>
            </a:r>
            <a:r>
              <a:rPr lang="zh-TW" altLang="en-US" dirty="0" smtClean="0"/>
              <a:t> 結論</a:t>
            </a:r>
            <a:endParaRPr lang="zh-TW" altLang="en-US" dirty="0"/>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Page.33</a:t>
            </a:r>
          </a:p>
        </p:txBody>
      </p:sp>
    </p:spTree>
    <p:extLst>
      <p:ext uri="{BB962C8B-B14F-4D97-AF65-F5344CB8AC3E}">
        <p14:creationId xmlns:p14="http://schemas.microsoft.com/office/powerpoint/2010/main" val="3248210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01 001.jpg"/>
          <p:cNvPicPr>
            <a:picLocks noGrp="1" noChangeAspect="1"/>
          </p:cNvPicPr>
          <p:nvPr>
            <p:ph idx="1"/>
          </p:nvPr>
        </p:nvPicPr>
        <p:blipFill>
          <a:blip r:embed="rId2" cstate="print"/>
          <a:stretch>
            <a:fillRect/>
          </a:stretch>
        </p:blipFill>
        <p:spPr>
          <a:xfrm>
            <a:off x="2699792" y="2060848"/>
            <a:ext cx="3337200" cy="4589631"/>
          </a:xfrm>
          <a:ln w="6350">
            <a:solidFill>
              <a:schemeClr val="tx1"/>
            </a:solidFill>
          </a:ln>
        </p:spPr>
      </p:pic>
      <p:sp>
        <p:nvSpPr>
          <p:cNvPr id="4" name="標題 3"/>
          <p:cNvSpPr>
            <a:spLocks noGrp="1"/>
          </p:cNvSpPr>
          <p:nvPr>
            <p:ph type="title"/>
          </p:nvPr>
        </p:nvSpPr>
        <p:spPr/>
        <p:txBody>
          <a:bodyPr>
            <a:normAutofit/>
          </a:bodyPr>
          <a:lstStyle/>
          <a:p>
            <a:r>
              <a:rPr lang="zh-TW" altLang="en-US" dirty="0" smtClean="0">
                <a:latin typeface="Times New Roman" pitchFamily="18" charset="0"/>
                <a:ea typeface="標楷體" pitchFamily="65" charset="-120"/>
              </a:rPr>
              <a:t>比賽經歷</a:t>
            </a:r>
            <a:endParaRPr lang="zh-TW" altLang="en-US" dirty="0">
              <a:latin typeface="Times New Roman" pitchFamily="18" charset="0"/>
              <a:ea typeface="標楷體" pitchFamily="65" charset="-120"/>
            </a:endParaRPr>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Page.34</a:t>
            </a:r>
          </a:p>
        </p:txBody>
      </p:sp>
      <p:sp>
        <p:nvSpPr>
          <p:cNvPr id="7" name="文字方塊 6"/>
          <p:cNvSpPr txBox="1"/>
          <p:nvPr/>
        </p:nvSpPr>
        <p:spPr>
          <a:xfrm>
            <a:off x="842948" y="1556792"/>
            <a:ext cx="7560840" cy="369332"/>
          </a:xfrm>
          <a:prstGeom prst="rect">
            <a:avLst/>
          </a:prstGeom>
          <a:noFill/>
        </p:spPr>
        <p:txBody>
          <a:bodyPr wrap="square" rtlCol="0">
            <a:spAutoFit/>
          </a:bodyPr>
          <a:lstStyle/>
          <a:p>
            <a:pPr algn="just"/>
            <a:r>
              <a:rPr lang="en-US" altLang="zh-TW" dirty="0" smtClean="0">
                <a:latin typeface="Times New Roman" pitchFamily="18" charset="0"/>
                <a:ea typeface="標楷體" pitchFamily="65" charset="-120"/>
              </a:rPr>
              <a:t>2012</a:t>
            </a:r>
            <a:r>
              <a:rPr lang="zh-TW" altLang="en-US" dirty="0" smtClean="0">
                <a:latin typeface="Times New Roman" pitchFamily="18" charset="0"/>
                <a:ea typeface="標楷體" pitchFamily="65" charset="-120"/>
              </a:rPr>
              <a:t>年 第八屆全國電子設計創意競賽 資訊類大專組 佳作。</a:t>
            </a:r>
            <a:endParaRPr lang="zh-TW" altLang="en-US" dirty="0">
              <a:latin typeface="Times New Roman" pitchFamily="18" charset="0"/>
              <a:ea typeface="標楷體" pitchFamily="65" charset="-120"/>
            </a:endParaRPr>
          </a:p>
        </p:txBody>
      </p:sp>
    </p:spTree>
    <p:extLst>
      <p:ext uri="{BB962C8B-B14F-4D97-AF65-F5344CB8AC3E}">
        <p14:creationId xmlns:p14="http://schemas.microsoft.com/office/powerpoint/2010/main" val="34376361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endParaRPr lang="en-US" altLang="zh-TW" dirty="0" smtClean="0"/>
          </a:p>
          <a:p>
            <a:pPr marL="0" indent="0">
              <a:buNone/>
            </a:pPr>
            <a:endParaRPr lang="en-US" altLang="zh-TW" dirty="0" smtClean="0"/>
          </a:p>
          <a:p>
            <a:pPr marL="0" indent="0" algn="ctr">
              <a:buNone/>
            </a:pPr>
            <a:r>
              <a:rPr lang="zh-TW" altLang="en-US" sz="3200" b="1" dirty="0" smtClean="0"/>
              <a:t>報告到此結束，謝謝各位的聆聽</a:t>
            </a:r>
            <a:endParaRPr lang="zh-TW" altLang="en-US" sz="3200" b="1" dirty="0"/>
          </a:p>
        </p:txBody>
      </p:sp>
      <p:sp>
        <p:nvSpPr>
          <p:cNvPr id="4" name="標題 3"/>
          <p:cNvSpPr>
            <a:spLocks noGrp="1"/>
          </p:cNvSpPr>
          <p:nvPr>
            <p:ph type="title"/>
          </p:nvPr>
        </p:nvSpPr>
        <p:spPr/>
        <p:txBody>
          <a:bodyPr/>
          <a:lstStyle/>
          <a:p>
            <a:endParaRPr lang="zh-TW" altLang="en-US" dirty="0"/>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Page.35</a:t>
            </a:r>
          </a:p>
        </p:txBody>
      </p:sp>
    </p:spTree>
    <p:extLst>
      <p:ext uri="{BB962C8B-B14F-4D97-AF65-F5344CB8AC3E}">
        <p14:creationId xmlns:p14="http://schemas.microsoft.com/office/powerpoint/2010/main" val="2769023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開發</a:t>
            </a:r>
            <a:r>
              <a:rPr lang="zh-TW" altLang="en-US" dirty="0" smtClean="0"/>
              <a:t>工具 </a:t>
            </a:r>
            <a:r>
              <a:rPr lang="en-US" altLang="zh-TW" dirty="0" smtClean="0">
                <a:latin typeface="Times New Roman" pitchFamily="18" charset="0"/>
                <a:cs typeface="Times New Roman" pitchFamily="18" charset="0"/>
              </a:rPr>
              <a:t>(1/2)</a:t>
            </a:r>
            <a:endParaRPr lang="zh-TW" altLang="en-US" dirty="0">
              <a:latin typeface="Times New Roman" pitchFamily="18" charset="0"/>
              <a:cs typeface="Times New Roman" pitchFamily="18" charset="0"/>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907" y="2204864"/>
            <a:ext cx="73342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a:t>
            </a:r>
            <a:r>
              <a:rPr lang="en-US" altLang="zh-TW" sz="1600" b="1" dirty="0">
                <a:latin typeface="Times New Roman" pitchFamily="18" charset="0"/>
                <a:cs typeface="Times New Roman" pitchFamily="18" charset="0"/>
              </a:rPr>
              <a:t>3</a:t>
            </a:r>
            <a:endParaRPr lang="en-US" altLang="zh-TW" sz="16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113775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開發</a:t>
            </a:r>
            <a:r>
              <a:rPr lang="zh-TW" altLang="en-US" dirty="0" smtClean="0"/>
              <a:t>工具 </a:t>
            </a:r>
            <a:r>
              <a:rPr lang="en-US" altLang="zh-TW" dirty="0" smtClean="0">
                <a:latin typeface="Times New Roman" pitchFamily="18" charset="0"/>
                <a:cs typeface="Times New Roman" pitchFamily="18" charset="0"/>
              </a:rPr>
              <a:t>(2/2</a:t>
            </a:r>
            <a:r>
              <a:rPr lang="en-US" altLang="zh-TW" dirty="0">
                <a:latin typeface="Times New Roman" pitchFamily="18" charset="0"/>
                <a:cs typeface="Times New Roman" pitchFamily="18" charset="0"/>
              </a:rPr>
              <a:t>)</a:t>
            </a:r>
            <a:endParaRPr lang="zh-TW" altLang="en-US" dirty="0">
              <a:latin typeface="Times New Roman" pitchFamily="18" charset="0"/>
              <a:cs typeface="Times New Roman" pitchFamily="18" charset="0"/>
            </a:endParaRPr>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Page.4</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132" y="1916832"/>
            <a:ext cx="6705600"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443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263525" indent="-263525" algn="just">
              <a:buFont typeface="Wingdings" pitchFamily="2" charset="2"/>
              <a:buChar char="l"/>
            </a:pPr>
            <a:r>
              <a:rPr lang="zh-TW" altLang="en-US" b="1" dirty="0" smtClean="0"/>
              <a:t>莊驊</a:t>
            </a:r>
            <a:r>
              <a:rPr lang="zh-TW" altLang="en-US" b="1" dirty="0"/>
              <a:t>：自動停車系統</a:t>
            </a:r>
            <a:r>
              <a:rPr lang="en-US" altLang="zh-TW" b="1" dirty="0" smtClean="0">
                <a:latin typeface="Times New Roman" pitchFamily="18" charset="0"/>
                <a:cs typeface="Times New Roman" pitchFamily="18" charset="0"/>
              </a:rPr>
              <a:t>(</a:t>
            </a:r>
            <a:r>
              <a:rPr lang="zh-TW" altLang="en-US" b="1" dirty="0"/>
              <a:t>反透視</a:t>
            </a:r>
            <a:r>
              <a:rPr lang="zh-TW" altLang="en-US" b="1" dirty="0" smtClean="0"/>
              <a:t>投影轉換、車格線的</a:t>
            </a:r>
            <a:r>
              <a:rPr lang="zh-TW" altLang="en-US" b="1" dirty="0" smtClean="0">
                <a:latin typeface="Times New Roman" pitchFamily="18" charset="0"/>
                <a:cs typeface="Times New Roman" pitchFamily="18" charset="0"/>
              </a:rPr>
              <a:t>資</a:t>
            </a:r>
            <a:r>
              <a:rPr lang="en-US" altLang="zh-TW" b="1" dirty="0" smtClean="0">
                <a:latin typeface="Times New Roman" pitchFamily="18" charset="0"/>
                <a:cs typeface="Times New Roman" pitchFamily="18" charset="0"/>
              </a:rPr>
              <a:t>	</a:t>
            </a:r>
            <a:r>
              <a:rPr lang="zh-TW" altLang="en-US" b="1" dirty="0" smtClean="0">
                <a:latin typeface="Times New Roman" pitchFamily="18" charset="0"/>
                <a:cs typeface="Times New Roman" pitchFamily="18" charset="0"/>
              </a:rPr>
              <a:t>    訊處理</a:t>
            </a:r>
            <a:r>
              <a:rPr lang="en-US" altLang="zh-TW" b="1" dirty="0" smtClean="0">
                <a:latin typeface="Times New Roman" pitchFamily="18" charset="0"/>
                <a:cs typeface="Times New Roman" pitchFamily="18" charset="0"/>
              </a:rPr>
              <a:t>)</a:t>
            </a:r>
            <a:r>
              <a:rPr lang="zh-TW" altLang="en-US" b="1" dirty="0" smtClean="0"/>
              <a:t>之程式撰寫。</a:t>
            </a:r>
            <a:endParaRPr lang="en-US" altLang="zh-TW" b="1" dirty="0"/>
          </a:p>
          <a:p>
            <a:pPr marL="0" indent="0" algn="just">
              <a:buNone/>
            </a:pPr>
            <a:endParaRPr lang="en-US" altLang="zh-TW" dirty="0" smtClean="0"/>
          </a:p>
          <a:p>
            <a:pPr algn="just">
              <a:buFont typeface="Wingdings" pitchFamily="2" charset="2"/>
              <a:buChar char="l"/>
            </a:pPr>
            <a:r>
              <a:rPr lang="zh-TW" altLang="en-US" b="1" dirty="0" smtClean="0"/>
              <a:t>蕭力誠</a:t>
            </a:r>
            <a:r>
              <a:rPr lang="zh-TW" altLang="en-US" b="1" dirty="0"/>
              <a:t>：自動停車系統</a:t>
            </a:r>
            <a:r>
              <a:rPr lang="en-US" altLang="zh-TW" b="1" dirty="0" smtClean="0">
                <a:latin typeface="Times New Roman" pitchFamily="18" charset="0"/>
                <a:cs typeface="Times New Roman" pitchFamily="18" charset="0"/>
              </a:rPr>
              <a:t>(</a:t>
            </a:r>
            <a:r>
              <a:rPr lang="zh-TW" altLang="en-US" b="1" dirty="0" smtClean="0">
                <a:latin typeface="Times New Roman" pitchFamily="18" charset="0"/>
                <a:cs typeface="Times New Roman" pitchFamily="18" charset="0"/>
              </a:rPr>
              <a:t>車道線的資訊處理、車道線</a:t>
            </a:r>
            <a:r>
              <a:rPr lang="en-US" altLang="zh-TW" b="1" dirty="0">
                <a:latin typeface="Times New Roman" pitchFamily="18" charset="0"/>
                <a:cs typeface="Times New Roman" pitchFamily="18" charset="0"/>
              </a:rPr>
              <a:t>	</a:t>
            </a:r>
            <a:r>
              <a:rPr lang="zh-TW" altLang="en-US" b="1" dirty="0">
                <a:latin typeface="Times New Roman" pitchFamily="18" charset="0"/>
                <a:cs typeface="Times New Roman" pitchFamily="18" charset="0"/>
              </a:rPr>
              <a:t> </a:t>
            </a:r>
            <a:r>
              <a:rPr lang="zh-TW" altLang="en-US" b="1" dirty="0" smtClean="0">
                <a:latin typeface="Times New Roman" pitchFamily="18" charset="0"/>
                <a:cs typeface="Times New Roman" pitchFamily="18" charset="0"/>
              </a:rPr>
              <a:t>       的縫線處理</a:t>
            </a:r>
            <a:r>
              <a:rPr lang="en-US" altLang="zh-TW" b="1" dirty="0" smtClean="0">
                <a:latin typeface="Times New Roman" pitchFamily="18" charset="0"/>
                <a:cs typeface="Times New Roman" pitchFamily="18" charset="0"/>
              </a:rPr>
              <a:t>)</a:t>
            </a:r>
            <a:r>
              <a:rPr lang="zh-TW" altLang="en-US" b="1" dirty="0"/>
              <a:t>之程式</a:t>
            </a:r>
            <a:r>
              <a:rPr lang="zh-TW" altLang="en-US" b="1" dirty="0" smtClean="0"/>
              <a:t>撰寫。</a:t>
            </a:r>
            <a:endParaRPr lang="en-US" altLang="zh-TW" b="1" dirty="0"/>
          </a:p>
          <a:p>
            <a:pPr marL="0" indent="0" algn="just">
              <a:buNone/>
            </a:pPr>
            <a:endParaRPr lang="en-US" altLang="zh-TW" dirty="0" smtClean="0"/>
          </a:p>
          <a:p>
            <a:pPr algn="just">
              <a:buFont typeface="Wingdings" pitchFamily="2" charset="2"/>
              <a:buChar char="l"/>
            </a:pPr>
            <a:r>
              <a:rPr lang="zh-TW" altLang="en-US" b="1" dirty="0" smtClean="0"/>
              <a:t>曾李銘</a:t>
            </a:r>
            <a:r>
              <a:rPr lang="zh-TW" altLang="en-US" dirty="0" smtClean="0"/>
              <a:t>：</a:t>
            </a:r>
            <a:r>
              <a:rPr lang="zh-TW" altLang="en-US" b="1" dirty="0" smtClean="0">
                <a:latin typeface="Times New Roman" pitchFamily="18" charset="0"/>
                <a:cs typeface="Times New Roman" pitchFamily="18" charset="0"/>
              </a:rPr>
              <a:t>即時睡意辨識系統</a:t>
            </a:r>
            <a:r>
              <a:rPr lang="zh-TW" altLang="en-US" b="1" dirty="0" smtClean="0"/>
              <a:t>之</a:t>
            </a:r>
            <a:r>
              <a:rPr lang="zh-TW" altLang="en-US" b="1" dirty="0"/>
              <a:t>程式</a:t>
            </a:r>
            <a:r>
              <a:rPr lang="zh-TW" altLang="en-US" b="1" dirty="0" smtClean="0"/>
              <a:t>撰寫。</a:t>
            </a:r>
            <a:endParaRPr lang="en-US" altLang="zh-TW" b="1" dirty="0"/>
          </a:p>
          <a:p>
            <a:pPr>
              <a:buFont typeface="Wingdings" pitchFamily="2" charset="2"/>
              <a:buChar char="l"/>
            </a:pPr>
            <a:endParaRPr lang="zh-TW" altLang="en-US" dirty="0"/>
          </a:p>
        </p:txBody>
      </p:sp>
      <p:sp>
        <p:nvSpPr>
          <p:cNvPr id="4" name="標題 3"/>
          <p:cNvSpPr>
            <a:spLocks noGrp="1"/>
          </p:cNvSpPr>
          <p:nvPr>
            <p:ph type="title"/>
          </p:nvPr>
        </p:nvSpPr>
        <p:spPr/>
        <p:txBody>
          <a:bodyPr/>
          <a:lstStyle/>
          <a:p>
            <a:r>
              <a:rPr lang="zh-TW" altLang="en-US" dirty="0" smtClean="0"/>
              <a:t>工作分配</a:t>
            </a:r>
            <a:endParaRPr lang="zh-TW" altLang="en-US" dirty="0"/>
          </a:p>
        </p:txBody>
      </p:sp>
      <p:sp>
        <p:nvSpPr>
          <p:cNvPr id="6"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Page.5</a:t>
            </a:r>
          </a:p>
        </p:txBody>
      </p:sp>
    </p:spTree>
    <p:extLst>
      <p:ext uri="{BB962C8B-B14F-4D97-AF65-F5344CB8AC3E}">
        <p14:creationId xmlns:p14="http://schemas.microsoft.com/office/powerpoint/2010/main" val="1868098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自動停車</a:t>
            </a:r>
            <a:r>
              <a:rPr lang="zh-TW" altLang="en-US" dirty="0" smtClean="0"/>
              <a:t>系統流程</a:t>
            </a:r>
            <a:endParaRPr lang="zh-TW" altLang="en-US" dirty="0"/>
          </a:p>
        </p:txBody>
      </p:sp>
      <p:sp>
        <p:nvSpPr>
          <p:cNvPr id="7" name="文字方塊 6"/>
          <p:cNvSpPr txBox="1"/>
          <p:nvPr/>
        </p:nvSpPr>
        <p:spPr>
          <a:xfrm>
            <a:off x="1619672" y="6352522"/>
            <a:ext cx="5976664"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1</a:t>
            </a:r>
            <a:r>
              <a:rPr lang="zh-TW" altLang="en-US" sz="1600" dirty="0" smtClean="0">
                <a:latin typeface="Times New Roman" pitchFamily="18" charset="0"/>
                <a:ea typeface="標楷體" pitchFamily="65" charset="-120"/>
              </a:rPr>
              <a:t> 自動</a:t>
            </a:r>
            <a:r>
              <a:rPr lang="zh-TW" altLang="en-US" sz="1600" dirty="0">
                <a:latin typeface="Times New Roman" pitchFamily="18" charset="0"/>
                <a:ea typeface="標楷體" pitchFamily="65" charset="-120"/>
              </a:rPr>
              <a:t>停車</a:t>
            </a:r>
            <a:r>
              <a:rPr lang="zh-TW" altLang="en-US" sz="1600" dirty="0" smtClean="0">
                <a:latin typeface="Times New Roman" pitchFamily="18" charset="0"/>
                <a:ea typeface="標楷體" pitchFamily="65" charset="-120"/>
              </a:rPr>
              <a:t>系統執行流程圖</a:t>
            </a:r>
            <a:endParaRPr lang="zh-TW" altLang="en-US" sz="1600" dirty="0">
              <a:latin typeface="Times New Roman" pitchFamily="18" charset="0"/>
              <a:ea typeface="標楷體" pitchFamily="65" charset="-120"/>
            </a:endParaRPr>
          </a:p>
        </p:txBody>
      </p:sp>
      <p:sp>
        <p:nvSpPr>
          <p:cNvPr id="8"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Page.6</a:t>
            </a:r>
          </a:p>
        </p:txBody>
      </p:sp>
      <p:pic>
        <p:nvPicPr>
          <p:cNvPr id="15" name="內容版面配置區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1415" y="1651024"/>
            <a:ext cx="6053178" cy="4701498"/>
          </a:xfrm>
        </p:spPr>
      </p:pic>
    </p:spTree>
    <p:extLst>
      <p:ext uri="{BB962C8B-B14F-4D97-AF65-F5344CB8AC3E}">
        <p14:creationId xmlns:p14="http://schemas.microsoft.com/office/powerpoint/2010/main" val="173227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87333" y="3212976"/>
            <a:ext cx="7408862" cy="1929222"/>
          </a:xfrm>
        </p:spPr>
      </p:pic>
      <p:sp>
        <p:nvSpPr>
          <p:cNvPr id="4" name="標題 3"/>
          <p:cNvSpPr>
            <a:spLocks noGrp="1"/>
          </p:cNvSpPr>
          <p:nvPr>
            <p:ph type="title"/>
          </p:nvPr>
        </p:nvSpPr>
        <p:spPr/>
        <p:txBody>
          <a:bodyPr/>
          <a:lstStyle/>
          <a:p>
            <a:r>
              <a:rPr lang="zh-TW" altLang="en-US" dirty="0" smtClean="0"/>
              <a:t>自動停車流程</a:t>
            </a:r>
            <a:endParaRPr lang="zh-TW" altLang="en-US" dirty="0"/>
          </a:p>
        </p:txBody>
      </p:sp>
      <p:sp>
        <p:nvSpPr>
          <p:cNvPr id="7" name="文字方塊 6"/>
          <p:cNvSpPr txBox="1"/>
          <p:nvPr/>
        </p:nvSpPr>
        <p:spPr>
          <a:xfrm>
            <a:off x="951162" y="5092806"/>
            <a:ext cx="7260767" cy="584775"/>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2 </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平行及車偵測；</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倒車入庫；</a:t>
            </a:r>
            <a:r>
              <a:rPr lang="en-US" altLang="zh-TW" sz="1600" dirty="0">
                <a:latin typeface="Times New Roman" pitchFamily="18" charset="0"/>
                <a:ea typeface="標楷體" pitchFamily="65" charset="-120"/>
              </a:rPr>
              <a:t>(c)</a:t>
            </a:r>
            <a:r>
              <a:rPr lang="zh-TW" altLang="en-US" sz="1600" dirty="0">
                <a:latin typeface="Times New Roman" pitchFamily="18" charset="0"/>
                <a:ea typeface="標楷體" pitchFamily="65" charset="-120"/>
              </a:rPr>
              <a:t>完成</a:t>
            </a:r>
            <a:r>
              <a:rPr lang="zh-TW" altLang="en-US" sz="1600" dirty="0" smtClean="0">
                <a:latin typeface="Times New Roman" pitchFamily="18" charset="0"/>
                <a:ea typeface="標楷體" pitchFamily="65" charset="-120"/>
              </a:rPr>
              <a:t>停車</a:t>
            </a:r>
            <a:endParaRPr lang="en-US" altLang="zh-TW" sz="1600" dirty="0" smtClean="0">
              <a:latin typeface="Times New Roman" pitchFamily="18" charset="0"/>
              <a:ea typeface="標楷體" pitchFamily="65" charset="-120"/>
            </a:endParaRPr>
          </a:p>
          <a:p>
            <a:pPr algn="ctr"/>
            <a:r>
              <a:rPr lang="en-US" altLang="zh-TW" sz="1600" dirty="0" smtClean="0">
                <a:latin typeface="Times New Roman" pitchFamily="18" charset="0"/>
                <a:ea typeface="標楷體" pitchFamily="65" charset="-120"/>
              </a:rPr>
              <a:t>(</a:t>
            </a:r>
            <a:r>
              <a:rPr lang="zh-TW" altLang="en-US" sz="1600" dirty="0" smtClean="0">
                <a:latin typeface="Times New Roman" pitchFamily="18" charset="0"/>
                <a:ea typeface="標楷體" pitchFamily="65" charset="-120"/>
              </a:rPr>
              <a:t>藍點：右前方</a:t>
            </a:r>
            <a:r>
              <a:rPr lang="en-US" altLang="zh-TW" sz="1600" dirty="0" smtClean="0">
                <a:latin typeface="Times New Roman" pitchFamily="18" charset="0"/>
                <a:ea typeface="標楷體" pitchFamily="65" charset="-120"/>
              </a:rPr>
              <a:t>webcam</a:t>
            </a:r>
            <a:r>
              <a:rPr lang="zh-TW" altLang="en-US" sz="1600" dirty="0" smtClean="0">
                <a:latin typeface="Times New Roman" pitchFamily="18" charset="0"/>
                <a:ea typeface="標楷體" pitchFamily="65" charset="-120"/>
              </a:rPr>
              <a:t>；綠點</a:t>
            </a:r>
            <a:r>
              <a:rPr lang="zh-TW" altLang="en-US" sz="1600" dirty="0">
                <a:latin typeface="Times New Roman" pitchFamily="18" charset="0"/>
                <a:ea typeface="標楷體" pitchFamily="65" charset="-120"/>
              </a:rPr>
              <a:t>：</a:t>
            </a:r>
            <a:r>
              <a:rPr lang="zh-TW" altLang="en-US" sz="1600" dirty="0" smtClean="0">
                <a:latin typeface="Times New Roman" pitchFamily="18" charset="0"/>
                <a:ea typeface="標楷體" pitchFamily="65" charset="-120"/>
              </a:rPr>
              <a:t>右後方</a:t>
            </a:r>
            <a:r>
              <a:rPr lang="en-US" altLang="zh-TW" sz="1600" dirty="0">
                <a:latin typeface="Times New Roman" pitchFamily="18" charset="0"/>
                <a:ea typeface="標楷體" pitchFamily="65" charset="-120"/>
              </a:rPr>
              <a:t>webcam</a:t>
            </a:r>
            <a:r>
              <a:rPr lang="en-US" altLang="zh-TW" sz="1600" dirty="0" smtClean="0">
                <a:latin typeface="Times New Roman" pitchFamily="18" charset="0"/>
                <a:ea typeface="標楷體" pitchFamily="65" charset="-120"/>
              </a:rPr>
              <a:t>)</a:t>
            </a:r>
            <a:endParaRPr lang="zh-TW" altLang="en-US" sz="1600" dirty="0">
              <a:latin typeface="Times New Roman" pitchFamily="18" charset="0"/>
              <a:ea typeface="標楷體" pitchFamily="65" charset="-120"/>
            </a:endParaRPr>
          </a:p>
        </p:txBody>
      </p:sp>
      <p:sp>
        <p:nvSpPr>
          <p:cNvPr id="8" name="文字方塊 7"/>
          <p:cNvSpPr txBox="1"/>
          <p:nvPr/>
        </p:nvSpPr>
        <p:spPr>
          <a:xfrm>
            <a:off x="827584" y="1556792"/>
            <a:ext cx="7560840" cy="1477328"/>
          </a:xfrm>
          <a:prstGeom prst="rect">
            <a:avLst/>
          </a:prstGeom>
          <a:noFill/>
        </p:spPr>
        <p:txBody>
          <a:bodyPr wrap="square" rtlCol="0">
            <a:spAutoFit/>
          </a:bodyPr>
          <a:lstStyle/>
          <a:p>
            <a:pPr marL="342900" indent="-342900" algn="just">
              <a:buFont typeface="+mj-lt"/>
              <a:buAutoNum type="arabicPeriod"/>
            </a:pPr>
            <a:r>
              <a:rPr lang="zh-TW" altLang="zh-TW" dirty="0" smtClean="0">
                <a:latin typeface="Times New Roman" pitchFamily="18" charset="0"/>
                <a:ea typeface="標楷體" pitchFamily="65" charset="-120"/>
              </a:rPr>
              <a:t>停車</a:t>
            </a:r>
            <a:r>
              <a:rPr lang="zh-TW" altLang="zh-TW" dirty="0">
                <a:latin typeface="Times New Roman" pitchFamily="18" charset="0"/>
                <a:ea typeface="標楷體" pitchFamily="65" charset="-120"/>
              </a:rPr>
              <a:t>格必須於車輛右前方，且須離車道線</a:t>
            </a:r>
            <a:r>
              <a:rPr lang="en-US" altLang="zh-TW" dirty="0">
                <a:latin typeface="Times New Roman" pitchFamily="18" charset="0"/>
                <a:ea typeface="標楷體" pitchFamily="65" charset="-120"/>
              </a:rPr>
              <a:t>90</a:t>
            </a:r>
            <a:r>
              <a:rPr lang="zh-TW" altLang="zh-TW" dirty="0">
                <a:latin typeface="Times New Roman" pitchFamily="18" charset="0"/>
                <a:ea typeface="標楷體" pitchFamily="65" charset="-120"/>
              </a:rPr>
              <a:t>公分</a:t>
            </a:r>
            <a:r>
              <a:rPr lang="zh-TW" altLang="zh-TW" dirty="0" smtClean="0">
                <a:latin typeface="Times New Roman" pitchFamily="18" charset="0"/>
                <a:ea typeface="標楷體" pitchFamily="65" charset="-120"/>
              </a:rPr>
              <a:t>以上，</a:t>
            </a:r>
            <a:r>
              <a:rPr lang="zh-TW" altLang="zh-TW" dirty="0">
                <a:latin typeface="Times New Roman" pitchFamily="18" charset="0"/>
                <a:ea typeface="標楷體" pitchFamily="65" charset="-120"/>
              </a:rPr>
              <a:t>車輛若未與車道線平行，需小於正負</a:t>
            </a:r>
            <a:r>
              <a:rPr lang="en-US" altLang="zh-TW" dirty="0">
                <a:latin typeface="Times New Roman" pitchFamily="18" charset="0"/>
                <a:ea typeface="標楷體" pitchFamily="65" charset="-120"/>
              </a:rPr>
              <a:t>20</a:t>
            </a:r>
            <a:r>
              <a:rPr lang="zh-TW" altLang="zh-TW" dirty="0">
                <a:latin typeface="Times New Roman" pitchFamily="18" charset="0"/>
                <a:ea typeface="標楷體" pitchFamily="65" charset="-120"/>
              </a:rPr>
              <a:t>度角</a:t>
            </a:r>
            <a:r>
              <a:rPr lang="zh-TW" altLang="zh-TW" dirty="0" smtClean="0">
                <a:latin typeface="Times New Roman" pitchFamily="18" charset="0"/>
                <a:ea typeface="標楷體" pitchFamily="65" charset="-120"/>
              </a:rPr>
              <a:t>之內</a:t>
            </a:r>
            <a:r>
              <a:rPr lang="zh-TW" altLang="en-US" dirty="0" smtClean="0">
                <a:latin typeface="Times New Roman" pitchFamily="18" charset="0"/>
                <a:ea typeface="標楷體" pitchFamily="65" charset="-120"/>
              </a:rPr>
              <a:t>。</a:t>
            </a:r>
            <a:endParaRPr lang="en-US" altLang="zh-TW" dirty="0">
              <a:latin typeface="Times New Roman" pitchFamily="18" charset="0"/>
              <a:ea typeface="標楷體" pitchFamily="65" charset="-120"/>
            </a:endParaRPr>
          </a:p>
          <a:p>
            <a:pPr marL="342900" indent="-342900" algn="just">
              <a:buFont typeface="+mj-lt"/>
              <a:buAutoNum type="arabicPeriod"/>
            </a:pPr>
            <a:r>
              <a:rPr lang="zh-TW" altLang="en-US" dirty="0" smtClean="0">
                <a:latin typeface="Times New Roman" pitchFamily="18" charset="0"/>
                <a:ea typeface="標楷體" pitchFamily="65" charset="-120"/>
              </a:rPr>
              <a:t>壓下自動停車，</a:t>
            </a:r>
            <a:r>
              <a:rPr lang="zh-TW" altLang="zh-TW" dirty="0" smtClean="0">
                <a:latin typeface="Times New Roman" pitchFamily="18" charset="0"/>
                <a:ea typeface="標楷體" pitchFamily="65" charset="-120"/>
              </a:rPr>
              <a:t>車輛</a:t>
            </a:r>
            <a:r>
              <a:rPr lang="zh-TW" altLang="zh-TW" dirty="0">
                <a:latin typeface="Times New Roman" pitchFamily="18" charset="0"/>
                <a:ea typeface="標楷體" pitchFamily="65" charset="-120"/>
              </a:rPr>
              <a:t>會自動執行平行矯正</a:t>
            </a:r>
            <a:r>
              <a:rPr lang="zh-TW" altLang="zh-TW" dirty="0" smtClean="0">
                <a:latin typeface="Times New Roman" pitchFamily="18" charset="0"/>
                <a:ea typeface="標楷體" pitchFamily="65" charset="-120"/>
              </a:rPr>
              <a:t>後</a:t>
            </a:r>
            <a:r>
              <a:rPr lang="zh-TW" altLang="en-US" dirty="0" smtClean="0">
                <a:latin typeface="Times New Roman" pitchFamily="18" charset="0"/>
                <a:ea typeface="標楷體" pitchFamily="65" charset="-120"/>
              </a:rPr>
              <a:t>，如</a:t>
            </a:r>
            <a:r>
              <a:rPr lang="en-US" altLang="zh-TW" dirty="0" smtClean="0">
                <a:latin typeface="Times New Roman" pitchFamily="18" charset="0"/>
                <a:ea typeface="標楷體" pitchFamily="65" charset="-120"/>
              </a:rPr>
              <a:t>(</a:t>
            </a:r>
            <a:r>
              <a:rPr lang="zh-TW" altLang="zh-TW"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(a))</a:t>
            </a:r>
            <a:r>
              <a:rPr lang="zh-TW" altLang="en-US" dirty="0" smtClean="0">
                <a:latin typeface="Times New Roman" pitchFamily="18" charset="0"/>
                <a:ea typeface="標楷體" pitchFamily="65" charset="-120"/>
              </a:rPr>
              <a:t>所示</a:t>
            </a:r>
            <a:r>
              <a:rPr lang="zh-TW" altLang="zh-TW" dirty="0" smtClean="0">
                <a:latin typeface="Times New Roman" pitchFamily="18" charset="0"/>
                <a:ea typeface="標楷體" pitchFamily="65" charset="-120"/>
              </a:rPr>
              <a:t>，</a:t>
            </a:r>
            <a:r>
              <a:rPr lang="zh-TW" altLang="zh-TW" dirty="0">
                <a:latin typeface="Times New Roman" pitchFamily="18" charset="0"/>
                <a:ea typeface="標楷體" pitchFamily="65" charset="-120"/>
              </a:rPr>
              <a:t>自動行駛於預定倒車起始</a:t>
            </a:r>
            <a:r>
              <a:rPr lang="zh-TW" altLang="zh-TW" dirty="0" smtClean="0">
                <a:latin typeface="Times New Roman" pitchFamily="18" charset="0"/>
                <a:ea typeface="標楷體" pitchFamily="65" charset="-120"/>
              </a:rPr>
              <a:t>點</a:t>
            </a:r>
            <a:r>
              <a:rPr lang="zh-TW" altLang="en-US" dirty="0" smtClean="0">
                <a:latin typeface="Times New Roman" pitchFamily="18" charset="0"/>
                <a:ea typeface="標楷體" pitchFamily="65" charset="-120"/>
              </a:rPr>
              <a:t>，如</a:t>
            </a:r>
            <a:r>
              <a:rPr lang="en-US" altLang="zh-TW" dirty="0" smtClean="0">
                <a:latin typeface="Times New Roman" pitchFamily="18" charset="0"/>
                <a:ea typeface="標楷體" pitchFamily="65" charset="-120"/>
              </a:rPr>
              <a:t>(</a:t>
            </a:r>
            <a:r>
              <a:rPr lang="zh-TW" altLang="zh-TW"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(b))</a:t>
            </a:r>
            <a:r>
              <a:rPr lang="zh-TW" altLang="en-US" dirty="0" smtClean="0">
                <a:latin typeface="Times New Roman" pitchFamily="18" charset="0"/>
                <a:ea typeface="標楷體" pitchFamily="65" charset="-120"/>
              </a:rPr>
              <a:t>所示。</a:t>
            </a:r>
            <a:endParaRPr lang="en-US" altLang="zh-TW" dirty="0" smtClean="0">
              <a:latin typeface="Times New Roman" pitchFamily="18" charset="0"/>
              <a:ea typeface="標楷體" pitchFamily="65" charset="-120"/>
            </a:endParaRPr>
          </a:p>
          <a:p>
            <a:pPr marL="342900" indent="-342900" algn="just">
              <a:buFont typeface="+mj-lt"/>
              <a:buAutoNum type="arabicPeriod"/>
            </a:pPr>
            <a:r>
              <a:rPr lang="zh-TW" altLang="zh-TW" dirty="0" smtClean="0">
                <a:latin typeface="Times New Roman" pitchFamily="18" charset="0"/>
                <a:ea typeface="標楷體" pitchFamily="65" charset="-120"/>
              </a:rPr>
              <a:t>最後</a:t>
            </a:r>
            <a:r>
              <a:rPr lang="zh-TW" altLang="zh-TW" dirty="0">
                <a:latin typeface="Times New Roman" pitchFamily="18" charset="0"/>
                <a:ea typeface="標楷體" pitchFamily="65" charset="-120"/>
              </a:rPr>
              <a:t>完成停車</a:t>
            </a:r>
            <a:r>
              <a:rPr lang="zh-TW" altLang="zh-TW" dirty="0" smtClean="0">
                <a:latin typeface="Times New Roman" pitchFamily="18" charset="0"/>
                <a:ea typeface="標楷體" pitchFamily="65" charset="-120"/>
              </a:rPr>
              <a:t>流程</a:t>
            </a:r>
            <a:r>
              <a:rPr lang="zh-TW" altLang="en-US" dirty="0" smtClean="0">
                <a:latin typeface="Times New Roman" pitchFamily="18" charset="0"/>
                <a:ea typeface="標楷體" pitchFamily="65" charset="-120"/>
              </a:rPr>
              <a:t>，如</a:t>
            </a:r>
            <a:r>
              <a:rPr lang="en-US" altLang="zh-TW" dirty="0" smtClean="0">
                <a:latin typeface="Times New Roman" pitchFamily="18" charset="0"/>
                <a:ea typeface="標楷體" pitchFamily="65" charset="-120"/>
              </a:rPr>
              <a:t>(</a:t>
            </a:r>
            <a:r>
              <a:rPr lang="zh-TW" altLang="zh-TW" dirty="0" smtClean="0">
                <a:latin typeface="Times New Roman" pitchFamily="18" charset="0"/>
                <a:ea typeface="標楷體" pitchFamily="65" charset="-120"/>
              </a:rPr>
              <a:t>圖</a:t>
            </a:r>
            <a:r>
              <a:rPr lang="en-US" altLang="zh-TW" dirty="0" smtClean="0">
                <a:latin typeface="Times New Roman" pitchFamily="18" charset="0"/>
                <a:ea typeface="標楷體" pitchFamily="65" charset="-120"/>
              </a:rPr>
              <a:t>(c))</a:t>
            </a:r>
            <a:r>
              <a:rPr lang="zh-TW" altLang="en-US" dirty="0" smtClean="0">
                <a:latin typeface="Times New Roman" pitchFamily="18" charset="0"/>
                <a:ea typeface="標楷體" pitchFamily="65" charset="-120"/>
              </a:rPr>
              <a:t>所示</a:t>
            </a:r>
            <a:r>
              <a:rPr lang="zh-TW" altLang="zh-TW" dirty="0" smtClean="0">
                <a:latin typeface="Times New Roman" pitchFamily="18" charset="0"/>
                <a:ea typeface="標楷體" pitchFamily="65" charset="-120"/>
              </a:rPr>
              <a:t>。</a:t>
            </a:r>
            <a:endParaRPr lang="zh-TW" altLang="en-US" dirty="0">
              <a:latin typeface="Times New Roman" pitchFamily="18" charset="0"/>
              <a:ea typeface="標楷體" pitchFamily="65" charset="-120"/>
            </a:endParaRP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Page.7</a:t>
            </a:r>
          </a:p>
        </p:txBody>
      </p:sp>
    </p:spTree>
    <p:extLst>
      <p:ext uri="{BB962C8B-B14F-4D97-AF65-F5344CB8AC3E}">
        <p14:creationId xmlns:p14="http://schemas.microsoft.com/office/powerpoint/2010/main" val="234834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透視</a:t>
            </a:r>
            <a:r>
              <a:rPr lang="zh-TW" altLang="en-US" dirty="0"/>
              <a:t>投影轉換 </a:t>
            </a:r>
            <a:r>
              <a:rPr lang="en-US" altLang="zh-TW" dirty="0" smtClean="0">
                <a:latin typeface="Times New Roman" pitchFamily="18" charset="0"/>
                <a:ea typeface="標楷體" pitchFamily="65" charset="-120"/>
              </a:rPr>
              <a:t>(1/3</a:t>
            </a:r>
            <a:r>
              <a:rPr lang="en-US" altLang="zh-TW" dirty="0">
                <a:latin typeface="Times New Roman" pitchFamily="18" charset="0"/>
                <a:ea typeface="標楷體" pitchFamily="65" charset="-120"/>
              </a:rPr>
              <a:t>)</a:t>
            </a:r>
            <a:endParaRPr lang="zh-TW" altLang="en-US" dirty="0"/>
          </a:p>
        </p:txBody>
      </p:sp>
      <p:sp>
        <p:nvSpPr>
          <p:cNvPr id="6" name="文字方塊 5"/>
          <p:cNvSpPr txBox="1"/>
          <p:nvPr/>
        </p:nvSpPr>
        <p:spPr>
          <a:xfrm>
            <a:off x="842948" y="1556792"/>
            <a:ext cx="7560840" cy="923330"/>
          </a:xfrm>
          <a:prstGeom prst="rect">
            <a:avLst/>
          </a:prstGeom>
          <a:noFill/>
        </p:spPr>
        <p:txBody>
          <a:bodyPr wrap="square" rtlCol="0">
            <a:spAutoFit/>
          </a:bodyPr>
          <a:lstStyle/>
          <a:p>
            <a:pPr indent="442913" algn="just"/>
            <a:r>
              <a:rPr lang="zh-TW" altLang="en-US" dirty="0">
                <a:latin typeface="Times New Roman" pitchFamily="18" charset="0"/>
                <a:ea typeface="標楷體" pitchFamily="65" charset="-120"/>
              </a:rPr>
              <a:t>在影像中</a:t>
            </a:r>
            <a:r>
              <a:rPr lang="zh-TW" altLang="en-US" dirty="0" smtClean="0">
                <a:latin typeface="Times New Roman" pitchFamily="18" charset="0"/>
                <a:ea typeface="標楷體" pitchFamily="65" charset="-120"/>
              </a:rPr>
              <a:t>越遠的</a:t>
            </a:r>
            <a:r>
              <a:rPr lang="zh-TW" altLang="en-US" dirty="0">
                <a:latin typeface="Times New Roman" pitchFamily="18" charset="0"/>
                <a:ea typeface="標楷體" pitchFamily="65" charset="-120"/>
              </a:rPr>
              <a:t>物體成像越小這個特性我們稱之為線性透視</a:t>
            </a:r>
            <a:br>
              <a:rPr lang="zh-TW" altLang="en-US" dirty="0">
                <a:latin typeface="Times New Roman" pitchFamily="18" charset="0"/>
                <a:ea typeface="標楷體" pitchFamily="65" charset="-120"/>
              </a:rPr>
            </a:br>
            <a:r>
              <a:rPr lang="zh-TW" altLang="en-US" dirty="0">
                <a:latin typeface="Times New Roman" pitchFamily="18" charset="0"/>
                <a:ea typeface="標楷體" pitchFamily="65" charset="-120"/>
              </a:rPr>
              <a:t>，只要消除了這個特性我們便可利用影像做為我們所需的矩離計算，然而我們利用透視投影將影像做變形以消除此特性達我們所需的測量環境。</a:t>
            </a:r>
            <a:endParaRPr lang="en-US" altLang="zh-TW" dirty="0" smtClean="0">
              <a:latin typeface="Times New Roman" pitchFamily="18" charset="0"/>
              <a:ea typeface="標楷體" pitchFamily="65" charset="-120"/>
            </a:endParaRPr>
          </a:p>
        </p:txBody>
      </p:sp>
      <p:pic>
        <p:nvPicPr>
          <p:cNvPr id="7" name="圖片 6"/>
          <p:cNvPicPr/>
          <p:nvPr/>
        </p:nvPicPr>
        <p:blipFill>
          <a:blip r:embed="rId2" cstate="print">
            <a:extLst>
              <a:ext uri="{28A0092B-C50C-407E-A947-70E740481C1C}">
                <a14:useLocalDpi xmlns:a14="http://schemas.microsoft.com/office/drawing/2010/main" val="0"/>
              </a:ext>
            </a:extLst>
          </a:blip>
          <a:stretch>
            <a:fillRect/>
          </a:stretch>
        </p:blipFill>
        <p:spPr>
          <a:xfrm>
            <a:off x="843788" y="2924944"/>
            <a:ext cx="7560000" cy="2160000"/>
          </a:xfrm>
          <a:prstGeom prst="rect">
            <a:avLst/>
          </a:prstGeom>
        </p:spPr>
      </p:pic>
      <p:sp>
        <p:nvSpPr>
          <p:cNvPr id="8" name="文字方塊 7"/>
          <p:cNvSpPr txBox="1"/>
          <p:nvPr/>
        </p:nvSpPr>
        <p:spPr>
          <a:xfrm>
            <a:off x="832019" y="5084944"/>
            <a:ext cx="7560000" cy="338554"/>
          </a:xfrm>
          <a:prstGeom prst="rect">
            <a:avLst/>
          </a:prstGeom>
          <a:noFill/>
        </p:spPr>
        <p:txBody>
          <a:bodyPr wrap="square" rtlCol="0">
            <a:spAutoFit/>
          </a:bodyPr>
          <a:lstStyle/>
          <a:p>
            <a:pPr algn="ctr"/>
            <a:r>
              <a:rPr lang="zh-TW" altLang="en-US" sz="1600" dirty="0" smtClean="0">
                <a:latin typeface="Times New Roman" pitchFamily="18" charset="0"/>
                <a:ea typeface="標楷體" pitchFamily="65" charset="-120"/>
              </a:rPr>
              <a:t>圖</a:t>
            </a:r>
            <a:r>
              <a:rPr lang="en-US" altLang="zh-TW" sz="1600" dirty="0" smtClean="0">
                <a:latin typeface="Times New Roman" pitchFamily="18" charset="0"/>
                <a:ea typeface="標楷體" pitchFamily="65" charset="-120"/>
              </a:rPr>
              <a:t>3</a:t>
            </a:r>
            <a:r>
              <a:rPr lang="zh-TW" altLang="en-US" sz="1600" dirty="0" smtClean="0">
                <a:latin typeface="Times New Roman" pitchFamily="18" charset="0"/>
                <a:ea typeface="標楷體" pitchFamily="65" charset="-120"/>
              </a:rPr>
              <a:t> </a:t>
            </a:r>
            <a:r>
              <a:rPr lang="en-US" altLang="zh-TW" sz="1600" dirty="0" smtClean="0">
                <a:latin typeface="Times New Roman" pitchFamily="18" charset="0"/>
                <a:ea typeface="標楷體" pitchFamily="65" charset="-120"/>
              </a:rPr>
              <a:t>(</a:t>
            </a:r>
            <a:r>
              <a:rPr lang="en-US" altLang="zh-TW" sz="1600" dirty="0">
                <a:latin typeface="Times New Roman" pitchFamily="18" charset="0"/>
                <a:ea typeface="標楷體" pitchFamily="65" charset="-120"/>
              </a:rPr>
              <a:t>a)</a:t>
            </a:r>
            <a:r>
              <a:rPr lang="zh-TW" altLang="en-US" sz="1600" dirty="0">
                <a:latin typeface="Times New Roman" pitchFamily="18" charset="0"/>
                <a:ea typeface="標楷體" pitchFamily="65" charset="-120"/>
              </a:rPr>
              <a:t>原始影像；</a:t>
            </a:r>
            <a:r>
              <a:rPr lang="en-US" altLang="zh-TW" sz="1600" dirty="0">
                <a:latin typeface="Times New Roman" pitchFamily="18" charset="0"/>
                <a:ea typeface="標楷體" pitchFamily="65" charset="-120"/>
              </a:rPr>
              <a:t>(b)</a:t>
            </a:r>
            <a:r>
              <a:rPr lang="zh-TW" altLang="en-US" sz="1600" dirty="0">
                <a:latin typeface="Times New Roman" pitchFamily="18" charset="0"/>
                <a:ea typeface="標楷體" pitchFamily="65" charset="-120"/>
              </a:rPr>
              <a:t>透視投影轉換後的影像</a:t>
            </a:r>
          </a:p>
        </p:txBody>
      </p:sp>
      <p:sp>
        <p:nvSpPr>
          <p:cNvPr id="9" name="投影片編號版面配置區 4"/>
          <p:cNvSpPr>
            <a:spLocks noGrp="1"/>
          </p:cNvSpPr>
          <p:nvPr>
            <p:ph type="sldNum" sz="quarter" idx="12"/>
          </p:nvPr>
        </p:nvSpPr>
        <p:spPr>
          <a:xfrm>
            <a:off x="7982174" y="6492875"/>
            <a:ext cx="1161826" cy="365125"/>
          </a:xfrm>
        </p:spPr>
        <p:txBody>
          <a:bodyPr/>
          <a:lstStyle/>
          <a:p>
            <a:r>
              <a:rPr lang="en-US" altLang="zh-TW" sz="1600" b="1" dirty="0" smtClean="0">
                <a:latin typeface="Times New Roman" pitchFamily="18" charset="0"/>
                <a:cs typeface="Times New Roman" pitchFamily="18" charset="0"/>
              </a:rPr>
              <a:t>Page.8</a:t>
            </a:r>
          </a:p>
        </p:txBody>
      </p:sp>
    </p:spTree>
    <p:extLst>
      <p:ext uri="{BB962C8B-B14F-4D97-AF65-F5344CB8AC3E}">
        <p14:creationId xmlns:p14="http://schemas.microsoft.com/office/powerpoint/2010/main" val="37100957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2363</TotalTime>
  <Words>2912</Words>
  <Application>Microsoft Office PowerPoint</Application>
  <PresentationFormat>如螢幕大小 (4:3)</PresentationFormat>
  <Paragraphs>230</Paragraphs>
  <Slides>36</Slides>
  <Notes>4</Notes>
  <HiddenSlides>0</HiddenSlides>
  <MMClips>0</MMClips>
  <ScaleCrop>false</ScaleCrop>
  <HeadingPairs>
    <vt:vector size="4" baseType="variant">
      <vt:variant>
        <vt:lpstr>佈景主題</vt:lpstr>
      </vt:variant>
      <vt:variant>
        <vt:i4>1</vt:i4>
      </vt:variant>
      <vt:variant>
        <vt:lpstr>投影片標題</vt:lpstr>
      </vt:variant>
      <vt:variant>
        <vt:i4>36</vt:i4>
      </vt:variant>
    </vt:vector>
  </HeadingPairs>
  <TitlesOfParts>
    <vt:vector size="37" baseType="lpstr">
      <vt:lpstr>波形</vt:lpstr>
      <vt:lpstr>國立勤益科技大學資訊工程系實務專題成果報告   智慧車應用–影像處理 </vt:lpstr>
      <vt:lpstr>內容大綱</vt:lpstr>
      <vt:lpstr>研究動機</vt:lpstr>
      <vt:lpstr>開發工具 (1/2)</vt:lpstr>
      <vt:lpstr>開發工具 (2/2)</vt:lpstr>
      <vt:lpstr>工作分配</vt:lpstr>
      <vt:lpstr>自動停車系統流程</vt:lpstr>
      <vt:lpstr>自動停車流程</vt:lpstr>
      <vt:lpstr>透視投影轉換 (1/3)</vt:lpstr>
      <vt:lpstr>透視投影轉換 (2/3)</vt:lpstr>
      <vt:lpstr>透視投影轉換 (3/3)</vt:lpstr>
      <vt:lpstr>霍夫直線轉換 (1/2)</vt:lpstr>
      <vt:lpstr>霍夫直線轉換 (2/2)</vt:lpstr>
      <vt:lpstr>車道線處理 (1/3)</vt:lpstr>
      <vt:lpstr>車道線處理 (2/3)</vt:lpstr>
      <vt:lpstr>車道線處理 (3/3)</vt:lpstr>
      <vt:lpstr>成品展示 (1/4)</vt:lpstr>
      <vt:lpstr>成品展示 (2/4)</vt:lpstr>
      <vt:lpstr>成品展示 (3/4)</vt:lpstr>
      <vt:lpstr>成品展示 (4/4)</vt:lpstr>
      <vt:lpstr>自動停車系統 - 結論</vt:lpstr>
      <vt:lpstr>駕駛精神狀態辨識系統流程</vt:lpstr>
      <vt:lpstr>Haar人臉檢測 (1/4)</vt:lpstr>
      <vt:lpstr>Haar人臉檢測 (2/4)</vt:lpstr>
      <vt:lpstr>Haar人臉檢測 (3/4)</vt:lpstr>
      <vt:lpstr>Haar人臉檢測 (4/4)</vt:lpstr>
      <vt:lpstr>影像亮度及對比度調整</vt:lpstr>
      <vt:lpstr>圓形霍夫轉換 (1/2)</vt:lpstr>
      <vt:lpstr>圓形霍夫轉換 (2/2)</vt:lpstr>
      <vt:lpstr>成品展示 (1/4)</vt:lpstr>
      <vt:lpstr>成品展示 (2/4)</vt:lpstr>
      <vt:lpstr>成品展示 (3/4)</vt:lpstr>
      <vt:lpstr>成品展示 (4/4)</vt:lpstr>
      <vt:lpstr>駕駛精神狀態辨識系統 - 結論</vt:lpstr>
      <vt:lpstr>比賽經歷</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188</cp:revision>
  <dcterms:created xsi:type="dcterms:W3CDTF">2012-06-05T04:06:48Z</dcterms:created>
  <dcterms:modified xsi:type="dcterms:W3CDTF">2012-06-25T06:28:23Z</dcterms:modified>
</cp:coreProperties>
</file>